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9"/>
  </p:notesMasterIdLst>
  <p:sldIdLst>
    <p:sldId id="298" r:id="rId2"/>
    <p:sldId id="1078" r:id="rId3"/>
    <p:sldId id="1079" r:id="rId4"/>
    <p:sldId id="1080" r:id="rId5"/>
    <p:sldId id="1081" r:id="rId6"/>
    <p:sldId id="1083" r:id="rId7"/>
    <p:sldId id="1084" r:id="rId8"/>
    <p:sldId id="1088" r:id="rId9"/>
    <p:sldId id="1086" r:id="rId10"/>
    <p:sldId id="273" r:id="rId11"/>
    <p:sldId id="1091" r:id="rId12"/>
    <p:sldId id="1041" r:id="rId13"/>
    <p:sldId id="294" r:id="rId14"/>
    <p:sldId id="293" r:id="rId15"/>
    <p:sldId id="1017" r:id="rId16"/>
    <p:sldId id="1065" r:id="rId17"/>
    <p:sldId id="997" r:id="rId18"/>
    <p:sldId id="1022" r:id="rId19"/>
    <p:sldId id="1087" r:id="rId20"/>
    <p:sldId id="1023" r:id="rId21"/>
    <p:sldId id="993" r:id="rId22"/>
    <p:sldId id="1052" r:id="rId23"/>
    <p:sldId id="1073" r:id="rId24"/>
    <p:sldId id="991" r:id="rId25"/>
    <p:sldId id="988" r:id="rId26"/>
    <p:sldId id="1069" r:id="rId27"/>
    <p:sldId id="1027" r:id="rId28"/>
    <p:sldId id="1028" r:id="rId29"/>
    <p:sldId id="272" r:id="rId30"/>
    <p:sldId id="274" r:id="rId31"/>
    <p:sldId id="1043" r:id="rId32"/>
    <p:sldId id="998" r:id="rId33"/>
    <p:sldId id="1054" r:id="rId34"/>
    <p:sldId id="256" r:id="rId35"/>
    <p:sldId id="283" r:id="rId36"/>
    <p:sldId id="981" r:id="rId37"/>
    <p:sldId id="1090" r:id="rId38"/>
    <p:sldId id="939" r:id="rId39"/>
    <p:sldId id="940" r:id="rId40"/>
    <p:sldId id="1029" r:id="rId41"/>
    <p:sldId id="1030" r:id="rId42"/>
    <p:sldId id="1048" r:id="rId43"/>
    <p:sldId id="1076" r:id="rId44"/>
    <p:sldId id="996" r:id="rId45"/>
    <p:sldId id="1057" r:id="rId46"/>
    <p:sldId id="1071" r:id="rId47"/>
    <p:sldId id="1004" r:id="rId48"/>
    <p:sldId id="1050" r:id="rId49"/>
    <p:sldId id="1059" r:id="rId50"/>
    <p:sldId id="1060" r:id="rId51"/>
    <p:sldId id="1061" r:id="rId52"/>
    <p:sldId id="995" r:id="rId53"/>
    <p:sldId id="1074" r:id="rId54"/>
    <p:sldId id="1075" r:id="rId55"/>
    <p:sldId id="1064" r:id="rId56"/>
    <p:sldId id="1020" r:id="rId57"/>
    <p:sldId id="1006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F52E157-2A63-374D-BDC2-D76D494BB09F}">
          <p14:sldIdLst/>
        </p14:section>
        <p14:section name="Untitled Section" id="{ACCD1DFA-13B0-CC42-A533-BF723C13A846}">
          <p14:sldIdLst>
            <p14:sldId id="298"/>
            <p14:sldId id="1078"/>
            <p14:sldId id="1079"/>
            <p14:sldId id="1080"/>
            <p14:sldId id="1081"/>
            <p14:sldId id="1083"/>
            <p14:sldId id="1084"/>
            <p14:sldId id="1088"/>
            <p14:sldId id="1086"/>
            <p14:sldId id="273"/>
            <p14:sldId id="1091"/>
            <p14:sldId id="1041"/>
            <p14:sldId id="294"/>
            <p14:sldId id="293"/>
            <p14:sldId id="1017"/>
            <p14:sldId id="1065"/>
            <p14:sldId id="997"/>
            <p14:sldId id="1022"/>
            <p14:sldId id="1087"/>
            <p14:sldId id="1023"/>
            <p14:sldId id="993"/>
            <p14:sldId id="1052"/>
            <p14:sldId id="1073"/>
            <p14:sldId id="991"/>
            <p14:sldId id="988"/>
            <p14:sldId id="1069"/>
            <p14:sldId id="1027"/>
            <p14:sldId id="1028"/>
            <p14:sldId id="272"/>
            <p14:sldId id="274"/>
            <p14:sldId id="1043"/>
            <p14:sldId id="998"/>
            <p14:sldId id="1054"/>
            <p14:sldId id="256"/>
            <p14:sldId id="283"/>
            <p14:sldId id="981"/>
            <p14:sldId id="1090"/>
            <p14:sldId id="939"/>
            <p14:sldId id="940"/>
            <p14:sldId id="1029"/>
            <p14:sldId id="1030"/>
            <p14:sldId id="1048"/>
            <p14:sldId id="1076"/>
            <p14:sldId id="996"/>
            <p14:sldId id="1057"/>
            <p14:sldId id="1071"/>
            <p14:sldId id="1004"/>
            <p14:sldId id="1050"/>
            <p14:sldId id="1059"/>
            <p14:sldId id="1060"/>
            <p14:sldId id="1061"/>
            <p14:sldId id="995"/>
            <p14:sldId id="1074"/>
            <p14:sldId id="1075"/>
            <p14:sldId id="1064"/>
            <p14:sldId id="1020"/>
            <p14:sldId id="10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05E"/>
    <a:srgbClr val="BE0260"/>
    <a:srgbClr val="018ACF"/>
    <a:srgbClr val="D68B1C"/>
    <a:srgbClr val="D09622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8"/>
    <p:restoredTop sz="85578"/>
  </p:normalViewPr>
  <p:slideViewPr>
    <p:cSldViewPr>
      <p:cViewPr varScale="1">
        <p:scale>
          <a:sx n="109" d="100"/>
          <a:sy n="109" d="100"/>
        </p:scale>
        <p:origin x="236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FE121-9457-A04F-A9AF-5EBB3F18A0D3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31702-AA29-A741-92C5-73BA37F2D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32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-point-templates.com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omanautiko.com/embracing-the-sacred-symbol-of-the-chambered-nautilus/#page-conten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b.bioninja.com.au/higher-level/topic-7-nucleic-acids/71-dna-structure-and-replic/structure-of-dna.html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health-18041884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ubble_Ultra-Deep_Field#/media/File:Hubble_ultra_deep_field_high_rez_edit1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Last</a:t>
            </a:r>
            <a:r>
              <a:rPr lang="en-US" b="1" baseline="0" dirty="0"/>
              <a:t> edited  September 16, 2020 </a:t>
            </a:r>
            <a:r>
              <a:rPr lang="en-US" b="1" baseline="0"/>
              <a:t>@  1:15 </a:t>
            </a:r>
            <a:r>
              <a:rPr lang="en-US" b="1" baseline="0" dirty="0"/>
              <a:t>pm</a:t>
            </a:r>
          </a:p>
          <a:p>
            <a:endParaRPr lang="en-US" b="1" baseline="0" dirty="0"/>
          </a:p>
          <a:p>
            <a:endParaRPr lang="en-US" b="1" baseline="0" dirty="0"/>
          </a:p>
          <a:p>
            <a:r>
              <a:rPr lang="en-US" b="1" baseline="0" dirty="0"/>
              <a:t>PowerPoint template from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http://www.free-power-point-templates.com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31702-AA29-A741-92C5-73BA37F2D7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33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https://somanautiko.com/embracing-the-sacred-symbol-of-the-chambered-nautilus/#page-content</a:t>
            </a:r>
            <a:endParaRPr lang="en-US" b="1" dirty="0"/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dirty="0"/>
              <a:t>As the creature grows, it creates a new chamber to occupy.  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Fibonacci number</a:t>
            </a:r>
            <a:endParaRPr lang="en-US" b="1" dirty="0"/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dirty="0"/>
              <a:t>AKA the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Chambered Nautilus</a:t>
            </a:r>
            <a:endParaRPr lang="en-US"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called “Phi”—rhymes with pie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Phi, like Pi is an irrational number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5940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4766B-1E5F-4EB9-AD82-242EC8967BB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75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2847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428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veiled Chameleon (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Chamaeleo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calyptratus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Lincoln, Nebraska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8321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4766B-1E5F-4EB9-AD82-242EC8967BB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06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8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618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4766B-1E5F-4EB9-AD82-242EC8967BB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/>
              <a:t>-60C = -76F</a:t>
            </a:r>
          </a:p>
        </p:txBody>
      </p:sp>
    </p:spTree>
    <p:extLst>
      <p:ext uri="{BB962C8B-B14F-4D97-AF65-F5344CB8AC3E}">
        <p14:creationId xmlns:p14="http://schemas.microsoft.com/office/powerpoint/2010/main" val="279536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568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90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31702-AA29-A741-92C5-73BA37F2D7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32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31702-AA29-A741-92C5-73BA37F2D7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2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49774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4766B-1E5F-4EB9-AD82-242EC8967BB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53591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4766B-1E5F-4EB9-AD82-242EC8967BB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54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4766B-1E5F-4EB9-AD82-242EC8967BB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John von Neumann—1926 Bachelor’s in Chemical engineering and Ph.D. in mathematics at the same time (age 23).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7889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31286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4766B-1E5F-4EB9-AD82-242EC8967BB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/>
              <a:t>From </a:t>
            </a:r>
            <a:r>
              <a:rPr lang="en-US" b="1" dirty="0">
                <a:hlinkClick r:id="rId3"/>
              </a:rPr>
              <a:t>https://ib.bioninja.com.au/higher-level/topic-7-nucleic-acids/71-dna-structure-and-replic/structure-of-dna.html</a:t>
            </a:r>
            <a:endParaRPr lang="en-US" b="1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4766B-1E5F-4EB9-AD82-242EC8967BB9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/>
              <a:t>From </a:t>
            </a:r>
            <a:r>
              <a:rPr lang="en-US" b="1" dirty="0">
                <a:hlinkClick r:id="rId3"/>
              </a:rPr>
              <a:t>https://www.bbc.com/news/health-18041884</a:t>
            </a:r>
            <a:endParaRPr lang="en-US" b="1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080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 pieces will come together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0099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/>
              <a:t>Died of ovarian cancer at age 38</a:t>
            </a:r>
          </a:p>
        </p:txBody>
      </p:sp>
    </p:spTree>
    <p:extLst>
      <p:ext uri="{BB962C8B-B14F-4D97-AF65-F5344CB8AC3E}">
        <p14:creationId xmlns:p14="http://schemas.microsoft.com/office/powerpoint/2010/main" val="53711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/>
              <a:t>Many feel Rosalind Franklin (1920-1958) would have been included in the Nobel award, but the award isn’t given posthumously</a:t>
            </a:r>
          </a:p>
          <a:p>
            <a:pPr eaLnBrk="1" hangingPunct="1"/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00"/>
                </a:solidFill>
              </a:rPr>
              <a:t>Maurice Wilkins (1916-2004)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FFFF0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Linus Pauling (two Nobel Prizes) published an incorrect structure of DNA.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problem with his triple helix model is that the phosphates form the helical core, with the bases pointing outwards.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Frederick Sanger also won two Nobel Prizes (four individual have received two)</a:t>
            </a:r>
            <a:endParaRPr lang="en-US" b="1" dirty="0">
              <a:solidFill>
                <a:srgbClr val="FFFF0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FFFF00"/>
              </a:solidFill>
            </a:endParaRP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690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4766B-1E5F-4EB9-AD82-242EC8967BB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/>
              <a:t>Linus Pauling published (in Nature) an incorrect structure of DNA.</a:t>
            </a:r>
          </a:p>
        </p:txBody>
      </p:sp>
    </p:spTree>
    <p:extLst>
      <p:ext uri="{BB962C8B-B14F-4D97-AF65-F5344CB8AC3E}">
        <p14:creationId xmlns:p14="http://schemas.microsoft.com/office/powerpoint/2010/main" val="7672960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Å</a:t>
            </a: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wide; 34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Å</a:t>
            </a: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long</a:t>
            </a:r>
          </a:p>
          <a:p>
            <a:endParaRPr lang="en-US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Å</a:t>
            </a:r>
            <a:r>
              <a:rPr lang="en-US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=0.1 nm =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0.0000000001 m</a:t>
            </a:r>
            <a:endParaRPr lang="en-US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31702-AA29-A741-92C5-73BA37F2D7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724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4766B-1E5F-4EB9-AD82-242EC8967BB9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147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4766B-1E5F-4EB9-AD82-242EC8967BB9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/>
              <a:t>Purines = Adenine (A) and Guanine G)</a:t>
            </a:r>
          </a:p>
          <a:p>
            <a:pPr eaLnBrk="1" hangingPunct="1"/>
            <a:r>
              <a:rPr lang="en-US" b="1" dirty="0"/>
              <a:t>Pyrimidine = Thymine (T) and Cytosine (C)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dirty="0"/>
              <a:t>Ribose (a 5-carbon sugar)</a:t>
            </a:r>
          </a:p>
          <a:p>
            <a:pPr eaLnBrk="1" hangingPunct="1"/>
            <a:r>
              <a:rPr lang="en-US" b="1" dirty="0"/>
              <a:t>Phosphoric acid</a:t>
            </a:r>
          </a:p>
        </p:txBody>
      </p:sp>
    </p:spTree>
    <p:extLst>
      <p:ext uri="{BB962C8B-B14F-4D97-AF65-F5344CB8AC3E}">
        <p14:creationId xmlns:p14="http://schemas.microsoft.com/office/powerpoint/2010/main" val="27639906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4766B-1E5F-4EB9-AD82-242EC8967BB9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/>
              <a:t>From https://</a:t>
            </a:r>
            <a:r>
              <a:rPr lang="en-US" b="1" dirty="0" err="1"/>
              <a:t>www.genome.gov</a:t>
            </a:r>
            <a:r>
              <a:rPr lang="en-US" b="1" dirty="0"/>
              <a:t>/genetics-glossary/</a:t>
            </a:r>
            <a:r>
              <a:rPr lang="en-US" b="1" dirty="0" err="1"/>
              <a:t>acgt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65122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07F76-248B-45EB-A181-133E018A1C9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485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77.8760 N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Svalbard Global Seed Vault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07F76-248B-45EB-A181-133E018A1C9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508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/>
              <a:t>First commercial disk drive</a:t>
            </a:r>
          </a:p>
        </p:txBody>
      </p:sp>
    </p:spTree>
    <p:extLst>
      <p:ext uri="{BB962C8B-B14F-4D97-AF65-F5344CB8AC3E}">
        <p14:creationId xmlns:p14="http://schemas.microsoft.com/office/powerpoint/2010/main" val="75758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From https://</a:t>
            </a:r>
            <a:r>
              <a:rPr lang="en-US" b="1" dirty="0" err="1"/>
              <a:t>directorsblog.nih.gov</a:t>
            </a:r>
            <a:r>
              <a:rPr lang="en-US" b="1" dirty="0"/>
              <a:t>/2015/10/06/making-the-connections-study-links-brains-wiring-to-human-traits/ 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6684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550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31702-AA29-A741-92C5-73BA37F2D7D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850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4766B-1E5F-4EB9-AD82-242EC8967BB9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4716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4766B-1E5F-4EB9-AD82-242EC8967BB9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/>
              <a:t>#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1Like an inkjet printer spitting out very small dots of ink</a:t>
            </a:r>
          </a:p>
          <a:p>
            <a:pPr eaLnBrk="1" hangingPunct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#2 The medium on which the small dots are printed.</a:t>
            </a:r>
          </a:p>
          <a:p>
            <a:pPr eaLnBrk="1" hangingPunct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#3 The chemical reaction environment</a:t>
            </a:r>
          </a:p>
          <a:p>
            <a:pPr eaLnBrk="1" hangingPunct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$4 The assembled DNA encoded product.</a:t>
            </a:r>
          </a:p>
        </p:txBody>
      </p:sp>
    </p:spTree>
    <p:extLst>
      <p:ext uri="{BB962C8B-B14F-4D97-AF65-F5344CB8AC3E}">
        <p14:creationId xmlns:p14="http://schemas.microsoft.com/office/powerpoint/2010/main" val="1949602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4766B-1E5F-4EB9-AD82-242EC8967BB9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37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/>
              <a:t>Price of DNA analysis for paternity/ ancestry is $200 to $500</a:t>
            </a:r>
          </a:p>
        </p:txBody>
      </p:sp>
    </p:spTree>
    <p:extLst>
      <p:ext uri="{BB962C8B-B14F-4D97-AF65-F5344CB8AC3E}">
        <p14:creationId xmlns:p14="http://schemas.microsoft.com/office/powerpoint/2010/main" val="25819646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971762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31702-AA29-A741-92C5-73BA37F2D7D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210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31702-AA29-A741-92C5-73BA37F2D7D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781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4766B-1E5F-4EB9-AD82-242EC8967BB9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58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/>
              <a:t>NASA photograph  https://</a:t>
            </a:r>
            <a:r>
              <a:rPr lang="en-US" b="1" dirty="0" err="1"/>
              <a:t>solarsystem.nasa.gov</a:t>
            </a:r>
            <a:r>
              <a:rPr lang="en-US" b="1" dirty="0"/>
              <a:t>/resources/2500/the-view-from-earth-space-station-</a:t>
            </a:r>
            <a:r>
              <a:rPr lang="en-US" b="1" dirty="0" err="1"/>
              <a:t>jupiter</a:t>
            </a:r>
            <a:r>
              <a:rPr lang="en-US" b="1" dirty="0"/>
              <a:t>-milky-way/</a:t>
            </a:r>
          </a:p>
          <a:p>
            <a:pPr eaLnBrk="1" hangingPunct="1"/>
            <a:endParaRPr lang="en-US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Remember  Brian </a:t>
            </a:r>
            <a:r>
              <a:rPr lang="en-US" b="1" dirty="0" err="1"/>
              <a:t>Slawski</a:t>
            </a:r>
            <a:r>
              <a:rPr lang="en-US" b="1" dirty="0"/>
              <a:t> presented “The Carrington Effect” on August 15</a:t>
            </a:r>
            <a:r>
              <a:rPr lang="en-US" b="1" baseline="30000" dirty="0"/>
              <a:t>th</a:t>
            </a:r>
            <a:r>
              <a:rPr lang="en-US" b="1" dirty="0"/>
              <a:t>.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912161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31702-AA29-A741-92C5-73BA37F2D7D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273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31702-AA29-A741-92C5-73BA37F2D7D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59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Speed of light = 186,282 miles/second or 299,792 km/sec</a:t>
            </a:r>
          </a:p>
          <a:p>
            <a:pPr eaLnBrk="1" hangingPunct="1"/>
            <a:r>
              <a:rPr lang="en-US" b="1" dirty="0"/>
              <a:t>Seconds in a year = 31,557,600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31702-AA29-A741-92C5-73BA37F2D7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53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Galaxies 1 to 13 billion lightyears distant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r>
              <a:rPr lang="en-US" b="1" dirty="0"/>
              <a:t>A NASA photo.  See </a:t>
            </a:r>
            <a:r>
              <a:rPr lang="en-US" b="1" dirty="0">
                <a:hlinkClick r:id="rId3"/>
              </a:rPr>
              <a:t>https://en.wikipedia.org/wiki/Hubble_Ultra-Deep_Field#/media/File:Hubble_ultra_deep_field_high_rez_edit1.jpg</a:t>
            </a:r>
            <a:endParaRPr lang="en-US" b="1" dirty="0"/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dirty="0"/>
              <a:t>Don’t forget Robert (Bob) Williams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874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31702-AA29-A741-92C5-73BA37F2D7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18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7CC2C-6506-49D5-9BDA-86B5A1F58BE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 70% of all galaxies are spiral galaxies.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16</a:t>
            </a:r>
            <a:r>
              <a:rPr lang="en-US" sz="1200" b="1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century (1500s) most people believed the earth was the center of the universe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922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8965" y="1138425"/>
            <a:ext cx="7772400" cy="13743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8720" y="4650640"/>
            <a:ext cx="6400800" cy="1374345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8FF5B-2AE8-7845-A94A-CBA69AC06DAF}" type="datetime1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8C948-115B-F143-A7F1-2E6A787539E1}" type="datetime1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11066-E301-5D49-AD26-D208AFB124E8}" type="datetime1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D4107-F7C1-EA41-94DA-7B3FA6FB797D}" type="datetime1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680310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596540"/>
            <a:ext cx="8229600" cy="3918803"/>
          </a:xfrm>
        </p:spPr>
        <p:txBody>
          <a:bodyPr/>
          <a:lstStyle>
            <a:lvl1pPr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D372A-20B2-1E4F-A41F-866060311EA6}" type="datetime1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527605"/>
            <a:ext cx="701619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D0005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1" y="1138425"/>
            <a:ext cx="7016195" cy="4275740"/>
          </a:xfrm>
        </p:spPr>
        <p:txBody>
          <a:bodyPr/>
          <a:lstStyle>
            <a:lvl1pPr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9302-D27C-F740-AA0E-ECA39FB64E9E}" type="datetime1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3773-AA26-3344-8D07-6A42E46E3238}" type="datetime1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7D3DA-910B-3548-A4FB-7985BC47245D}" type="datetime1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27605"/>
            <a:ext cx="8229600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596539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0005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226402"/>
            <a:ext cx="4040188" cy="3035058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596539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0005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226402"/>
            <a:ext cx="4041775" cy="3035058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05CA0-59C5-3645-9696-66D4521D03AD}" type="datetime1">
              <a:rPr lang="en-US" smtClean="0"/>
              <a:t>9/16/20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AED65-294E-D546-BF4A-92A15EEAC07C}" type="datetime1">
              <a:rPr lang="en-US" smtClean="0"/>
              <a:t>9/16/20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873F8-7F49-124E-A341-F8D79928136C}" type="datetime1">
              <a:rPr lang="en-US" smtClean="0"/>
              <a:t>9/16/20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1D2E-270D-4446-9018-302780A8AA24}" type="datetime1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74D78-CFF4-8442-B1DD-73A748042F57}" type="datetime1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somanautiko.com/embracing-the-sacred-symbol-of-the-chambered-nautilus/#page-content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en.wikipedia.org/wiki/Golden_ratio" TargetMode="Externa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microbenotes.com/dna-structure-properties-types-and-functions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searchgate.net/publication/275359762_DNA_structure_and_function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www.ncbi.nlm.nih.gov/pmc/articles/PMC6822018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wscientist.com/article/2220381-long-strand-of-dna-from-neanderthals-found-in-people-from-melanesia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en.wikipedia.org/wiki/Ancient_DNA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www.sciencealert.com/the-oldest-human-genome-ever-has-been-sequenced-and-it-could-rewrite-human-history" TargetMode="External"/><Relationship Id="rId4" Type="http://schemas.openxmlformats.org/officeDocument/2006/relationships/image" Target="../media/image33.png"/><Relationship Id="rId9" Type="http://schemas.openxmlformats.org/officeDocument/2006/relationships/hyperlink" Target="https://www.sciencedaily.com/releases/2020/06/200615140838.htm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jpeg"/><Relationship Id="rId7" Type="http://schemas.openxmlformats.org/officeDocument/2006/relationships/hyperlink" Target="https://www.genome.gov/Pages/Education/Modules/StrawberryExtractionInstructions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www.scientificamerican.com/article/squishy-science-extract-dna-from-smashed-strawberries/" TargetMode="Externa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ewscientist.com/article/dn22545-dna-imaged-with-electron-microscope-for-the-first-time/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jpeg"/><Relationship Id="rId7" Type="http://schemas.openxmlformats.org/officeDocument/2006/relationships/hyperlink" Target="https://www.rsc.org/images/occasional-paper-no-9_tcm18-249241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9.jpe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scienceline.ucsb.edu/getkey.php?key=14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dona.ugent.be/en/exercises/434589381/" TargetMode="External"/><Relationship Id="rId5" Type="http://schemas.openxmlformats.org/officeDocument/2006/relationships/hyperlink" Target="https://hypertextbook.com/facts/1998/StevenChen.shtml#:~:text=%22On%20the%20average%2C%20a%20single,is%20about%202%20inches%20long.%22&amp;text=The%20chromosomes%20in%20the%20nucleus,acid%2C%20or%20DNA%20for%20short." TargetMode="Externa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Photo_51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.umkc.edu/unews/celebrating-women-in-stem-dr-rosalind-franklin/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time.com/5793551/rosalind-franklin-100-women-of-the-year/" TargetMode="External"/><Relationship Id="rId10" Type="http://schemas.openxmlformats.org/officeDocument/2006/relationships/hyperlink" Target="https://www.biography.com/scientist/rosalind-franklin" TargetMode="External"/><Relationship Id="rId4" Type="http://schemas.openxmlformats.org/officeDocument/2006/relationships/image" Target="../media/image45.png"/><Relationship Id="rId9" Type="http://schemas.openxmlformats.org/officeDocument/2006/relationships/hyperlink" Target="https://en.wikipedia.org/wiki/Rosalind_Franklin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xploratorium.edu/origins/coldspring/printit.html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1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chnologyreview.com/2016/07/07/158934/microsoft-reports-a-big-leap-forward-for-dna-data-storage/" TargetMode="External"/><Relationship Id="rId13" Type="http://schemas.openxmlformats.org/officeDocument/2006/relationships/hyperlink" Target="https://www.youtube.com/watch?v=NsfuBSsF1Fk" TargetMode="External"/><Relationship Id="rId3" Type="http://schemas.openxmlformats.org/officeDocument/2006/relationships/hyperlink" Target="https://www.engadget.com/2019-03-21-microsoft-dna-storage-device.html" TargetMode="External"/><Relationship Id="rId7" Type="http://schemas.openxmlformats.org/officeDocument/2006/relationships/hyperlink" Target="https://www.cnet.com/news/startup-packs-all-16gb-wikipedia-onto-dna-strands-demonstrate-new-storage-tech/" TargetMode="External"/><Relationship Id="rId12" Type="http://schemas.openxmlformats.org/officeDocument/2006/relationships/hyperlink" Target="https://en.wikipedia.org/wiki/DNA_digital_data_storag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searchgate.net/publication/339638771_DNA_and_the_Digital_Data_Storage" TargetMode="External"/><Relationship Id="rId11" Type="http://schemas.openxmlformats.org/officeDocument/2006/relationships/hyperlink" Target="https://www.popularmechanics.com/science/a33327626/scientists-encoded-wizard-of-oz-in-dna/" TargetMode="External"/><Relationship Id="rId5" Type="http://schemas.openxmlformats.org/officeDocument/2006/relationships/hyperlink" Target="https://www.biospace.com/article/is-dna-the-data-storage-of-the-future-/" TargetMode="External"/><Relationship Id="rId10" Type="http://schemas.openxmlformats.org/officeDocument/2006/relationships/hyperlink" Target="https://www.theguardian.com/science/2017/jul/12/scientists-pioneer-a-new-revolution-in-biology-by-embeding-film-on-dna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gizmodo.com/this-single-gram-of-dna-contains-an-amazon-gift-card-a-1792935411" TargetMode="External"/><Relationship Id="rId1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bm.com/ibm/history/exhibits/storage/storage_350.html" TargetMode="External"/><Relationship Id="rId3" Type="http://schemas.openxmlformats.org/officeDocument/2006/relationships/image" Target="../media/image4.jpeg"/><Relationship Id="rId7" Type="http://schemas.openxmlformats.org/officeDocument/2006/relationships/hyperlink" Target="https://en.wikipedia.org/wiki/History_of_IBM_magnetic_disk_drives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www.computerhistory.org/storageengine/first-commercial-hard-disk-drive-shipped/" TargetMode="Externa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jpeg"/><Relationship Id="rId7" Type="http://schemas.openxmlformats.org/officeDocument/2006/relationships/hyperlink" Target="https://www.youtube.com/watch?v=1_OMEQ5SORg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9.jpeg"/><Relationship Id="rId9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1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mc/articles/PMC6926122/" TargetMode="External"/><Relationship Id="rId3" Type="http://schemas.openxmlformats.org/officeDocument/2006/relationships/image" Target="../media/image1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acb.com/blog/the-evolution-of-dna-sequencing-tools/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19.jpeg"/><Relationship Id="rId9" Type="http://schemas.openxmlformats.org/officeDocument/2006/relationships/hyperlink" Target="https://www.npr.org/sections/health-shots/2019/10/28/773018205/fast-dna-sequencing-can-offer-diagnostic-clues-when-newborns-need-intensive-care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uwErrBz3b4" TargetMode="External"/><Relationship Id="rId3" Type="http://schemas.openxmlformats.org/officeDocument/2006/relationships/image" Target="../media/image4.jpeg"/><Relationship Id="rId7" Type="http://schemas.openxmlformats.org/officeDocument/2006/relationships/hyperlink" Target="https://www.youtube.com/watch?v=MvuYATh7Y74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www.genome.gov/about-genomics/fact-sheets/Sequencing-Human-Genome-cost" TargetMode="Externa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7REp0Y9edA&amp;t=138s" TargetMode="External"/><Relationship Id="rId3" Type="http://schemas.openxmlformats.org/officeDocument/2006/relationships/hyperlink" Target="https://www.youtube.com/watch?v=UzdmnMi43YA" TargetMode="External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ws.usc.edu/3481/Engineering-Using-nature-s-toolbox-a-DNA-computer-solves-a-complex-problem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1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en.wikipedia.org/wiki/Travelling_salesman_problem" TargetMode="External"/><Relationship Id="rId2" Type="http://schemas.openxmlformats.org/officeDocument/2006/relationships/hyperlink" Target="https://blog.routific.com/travelling-salesman-proble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hyperlink" Target="https://medium.com/swlh/how-were-building-computers-out-of-dna-and-proteins-6d3f1e160fe8" TargetMode="Externa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statisticshowto.com/traveling-salesman-problem-and-tsp-ar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computer.howstuffworks.com/dna-computer.htm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eb.cecs.pdx.edu/~mperkows/temp/June16/dna2.pdf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www2.cs.duke.edu/courses/cps296.5/spring06/papers/Adleman94.pdf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sfuBSsF1Fk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www.spacetelescope.org/images/heic0611b/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hyperlink" Target="https://www.nasa.gov/mission_pages/GLAST/science/milky_way_galaxy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260" y="1138425"/>
            <a:ext cx="7772400" cy="1374345"/>
          </a:xfrm>
        </p:spPr>
        <p:txBody>
          <a:bodyPr>
            <a:normAutofit/>
          </a:bodyPr>
          <a:lstStyle/>
          <a:p>
            <a:r>
              <a:rPr lang="en-US" sz="4000" dirty="0"/>
              <a:t>Exquisite DNA and</a:t>
            </a:r>
            <a:br>
              <a:rPr lang="en-US" sz="4000" dirty="0"/>
            </a:br>
            <a:r>
              <a:rPr lang="en-US" sz="4000" dirty="0"/>
              <a:t>Computers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4648200"/>
            <a:ext cx="6400800" cy="1374345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Lorrin R. Garson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PATACS/OPCUG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September 19, 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559" y="6547004"/>
            <a:ext cx="2137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© 2020 Lorrin R. Garson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525" y="6639940"/>
            <a:ext cx="533400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18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08DF16-7CB8-F64D-91D9-33FA3E113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856" y="0"/>
            <a:ext cx="69262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A90720-2A75-8D4D-9E9B-A6ACCC86C4CA}"/>
              </a:ext>
            </a:extLst>
          </p:cNvPr>
          <p:cNvSpPr txBox="1"/>
          <p:nvPr/>
        </p:nvSpPr>
        <p:spPr>
          <a:xfrm>
            <a:off x="1623950" y="4376740"/>
            <a:ext cx="6176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 volume = 0, 1, 1, 2, 3, 5, 8, 13, 21, 34 …*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F3272-06F4-E84D-AF3A-475EFFFD2553}"/>
              </a:ext>
            </a:extLst>
          </p:cNvPr>
          <p:cNvSpPr txBox="1"/>
          <p:nvPr/>
        </p:nvSpPr>
        <p:spPr>
          <a:xfrm>
            <a:off x="5181600" y="2667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1E86D4-955C-3548-9C9C-01B68C23A4A0}"/>
              </a:ext>
            </a:extLst>
          </p:cNvPr>
          <p:cNvSpPr txBox="1"/>
          <p:nvPr/>
        </p:nvSpPr>
        <p:spPr>
          <a:xfrm>
            <a:off x="4571999" y="27813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275432-8C92-144A-A06A-438A0B782E80}"/>
              </a:ext>
            </a:extLst>
          </p:cNvPr>
          <p:cNvSpPr txBox="1"/>
          <p:nvPr/>
        </p:nvSpPr>
        <p:spPr>
          <a:xfrm>
            <a:off x="4847196" y="30099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F7854D-A957-5B4C-8AE2-616E2FF190A2}"/>
              </a:ext>
            </a:extLst>
          </p:cNvPr>
          <p:cNvSpPr txBox="1"/>
          <p:nvPr/>
        </p:nvSpPr>
        <p:spPr>
          <a:xfrm>
            <a:off x="5116163" y="2895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A12096-2CF5-1A43-BAC8-2A504FF17B4A}"/>
              </a:ext>
            </a:extLst>
          </p:cNvPr>
          <p:cNvSpPr txBox="1"/>
          <p:nvPr/>
        </p:nvSpPr>
        <p:spPr>
          <a:xfrm>
            <a:off x="5559529" y="245743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9407EB-379B-C041-969E-5060C5D6241D}"/>
              </a:ext>
            </a:extLst>
          </p:cNvPr>
          <p:cNvSpPr txBox="1"/>
          <p:nvPr/>
        </p:nvSpPr>
        <p:spPr>
          <a:xfrm>
            <a:off x="5411444" y="220596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9AAED7-F9A9-314C-8C02-89E78076735B}"/>
              </a:ext>
            </a:extLst>
          </p:cNvPr>
          <p:cNvSpPr txBox="1"/>
          <p:nvPr/>
        </p:nvSpPr>
        <p:spPr>
          <a:xfrm>
            <a:off x="5080452" y="2069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3175C3-37DE-C64D-9FBD-8F4A8005DD8F}"/>
              </a:ext>
            </a:extLst>
          </p:cNvPr>
          <p:cNvSpPr txBox="1"/>
          <p:nvPr/>
        </p:nvSpPr>
        <p:spPr>
          <a:xfrm>
            <a:off x="4637782" y="23199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2A0E7A-4229-2145-BB82-4A5BFE1DC22A}"/>
              </a:ext>
            </a:extLst>
          </p:cNvPr>
          <p:cNvSpPr txBox="1"/>
          <p:nvPr/>
        </p:nvSpPr>
        <p:spPr>
          <a:xfrm>
            <a:off x="1085410" y="88462"/>
            <a:ext cx="3996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Chambered Nautilus Shell</a:t>
            </a:r>
          </a:p>
          <a:p>
            <a:pPr algn="ctr"/>
            <a:r>
              <a:rPr lang="en-US" sz="2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Nautilus </a:t>
            </a:r>
            <a:r>
              <a:rPr lang="en-US" sz="24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pompilius</a:t>
            </a:r>
            <a:endParaRPr lang="en-US" sz="2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1A169A-F7AD-F147-8C34-C1F83452AFF3}"/>
              </a:ext>
            </a:extLst>
          </p:cNvPr>
          <p:cNvSpPr txBox="1"/>
          <p:nvPr/>
        </p:nvSpPr>
        <p:spPr>
          <a:xfrm>
            <a:off x="5696518" y="278384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34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2620-A50A-124A-A9F6-408F72ACF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E8C7EF-7EBD-3D4E-A5C8-C96A02110AA2}"/>
              </a:ext>
            </a:extLst>
          </p:cNvPr>
          <p:cNvSpPr txBox="1"/>
          <p:nvPr/>
        </p:nvSpPr>
        <p:spPr>
          <a:xfrm>
            <a:off x="1353437" y="6553200"/>
            <a:ext cx="5848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After Leonardo of Pisa, “Fibonacci”, 1170-1250 AD</a:t>
            </a:r>
          </a:p>
        </p:txBody>
      </p:sp>
      <p:pic>
        <p:nvPicPr>
          <p:cNvPr id="20" name="Picture 19">
            <a:hlinkClick r:id="rId5"/>
            <a:extLst>
              <a:ext uri="{FF2B5EF4-FFF2-40B4-BE49-F238E27FC236}">
                <a16:creationId xmlns:a16="http://schemas.microsoft.com/office/drawing/2014/main" id="{8557FAAA-B8E5-E042-9935-7B691844E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9871" y="137623"/>
            <a:ext cx="374269" cy="37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0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8719" y="-1556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CAD84D-7B4F-B54C-BD5C-D4656ADA761F}"/>
              </a:ext>
            </a:extLst>
          </p:cNvPr>
          <p:cNvSpPr txBox="1"/>
          <p:nvPr/>
        </p:nvSpPr>
        <p:spPr>
          <a:xfrm>
            <a:off x="96330" y="990600"/>
            <a:ext cx="92000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 volume = 0, 1, 1, 2, 3, 5, 8, 13, 21, 34 …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74C38-A804-194D-B071-2EDD5F8588B7}"/>
              </a:ext>
            </a:extLst>
          </p:cNvPr>
          <p:cNvSpPr txBox="1"/>
          <p:nvPr/>
        </p:nvSpPr>
        <p:spPr>
          <a:xfrm rot="5400000">
            <a:off x="3917550" y="515657"/>
            <a:ext cx="343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[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7648B0-90B9-D94C-B319-F5C1B927BD67}"/>
              </a:ext>
            </a:extLst>
          </p:cNvPr>
          <p:cNvSpPr txBox="1"/>
          <p:nvPr/>
        </p:nvSpPr>
        <p:spPr>
          <a:xfrm rot="16200000">
            <a:off x="4222350" y="1094918"/>
            <a:ext cx="343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[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960927-F00D-8046-9A92-F1004F3F8F38}"/>
              </a:ext>
            </a:extLst>
          </p:cNvPr>
          <p:cNvSpPr txBox="1"/>
          <p:nvPr/>
        </p:nvSpPr>
        <p:spPr>
          <a:xfrm rot="5400000">
            <a:off x="4780345" y="534157"/>
            <a:ext cx="343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[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D6871A-A168-6F4F-9060-26E9750FF21C}"/>
              </a:ext>
            </a:extLst>
          </p:cNvPr>
          <p:cNvSpPr txBox="1"/>
          <p:nvPr/>
        </p:nvSpPr>
        <p:spPr>
          <a:xfrm rot="5400000">
            <a:off x="5594271" y="520302"/>
            <a:ext cx="343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[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A32866-628D-D147-8272-75A89EFF74CF}"/>
              </a:ext>
            </a:extLst>
          </p:cNvPr>
          <p:cNvSpPr txBox="1"/>
          <p:nvPr/>
        </p:nvSpPr>
        <p:spPr>
          <a:xfrm rot="5400000">
            <a:off x="6548265" y="470718"/>
            <a:ext cx="36580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200" dirty="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[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D4EF94-D8A0-5F47-9364-CE5F1F764DB9}"/>
              </a:ext>
            </a:extLst>
          </p:cNvPr>
          <p:cNvSpPr txBox="1"/>
          <p:nvPr/>
        </p:nvSpPr>
        <p:spPr>
          <a:xfrm rot="16200000">
            <a:off x="5065289" y="1116110"/>
            <a:ext cx="343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[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1054F4-0D0F-8F45-9711-16CEF10FD28A}"/>
              </a:ext>
            </a:extLst>
          </p:cNvPr>
          <p:cNvSpPr txBox="1"/>
          <p:nvPr/>
        </p:nvSpPr>
        <p:spPr>
          <a:xfrm rot="16200000">
            <a:off x="5945032" y="1116110"/>
            <a:ext cx="343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[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8D0CB7-CDE1-4E41-8CF8-05DA089D46EF}"/>
              </a:ext>
            </a:extLst>
          </p:cNvPr>
          <p:cNvSpPr txBox="1"/>
          <p:nvPr/>
        </p:nvSpPr>
        <p:spPr>
          <a:xfrm rot="16200000">
            <a:off x="6920326" y="993962"/>
            <a:ext cx="38343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800" dirty="0">
                <a:solidFill>
                  <a:srgbClr val="FFFF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[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597CF5-FB4F-954D-A00F-E2A02B85091E}"/>
              </a:ext>
            </a:extLst>
          </p:cNvPr>
          <p:cNvSpPr txBox="1"/>
          <p:nvPr/>
        </p:nvSpPr>
        <p:spPr>
          <a:xfrm>
            <a:off x="4443350" y="1613475"/>
            <a:ext cx="609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sym typeface="Symbol" pitchFamily="2" charset="2"/>
              </a:rPr>
              <a:t>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684EDC-FF75-DC48-B3C3-9343F417807E}"/>
              </a:ext>
            </a:extLst>
          </p:cNvPr>
          <p:cNvSpPr txBox="1"/>
          <p:nvPr/>
        </p:nvSpPr>
        <p:spPr>
          <a:xfrm>
            <a:off x="7936813" y="1595722"/>
            <a:ext cx="609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sym typeface="Symbol" pitchFamily="2" charset="2"/>
              </a:rPr>
              <a:t>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441E66-CFAC-C74C-B694-DEC066667CD3}"/>
              </a:ext>
            </a:extLst>
          </p:cNvPr>
          <p:cNvSpPr txBox="1"/>
          <p:nvPr/>
        </p:nvSpPr>
        <p:spPr>
          <a:xfrm>
            <a:off x="7281935" y="1615832"/>
            <a:ext cx="609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sym typeface="Symbol" pitchFamily="2" charset="2"/>
              </a:rPr>
              <a:t>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3A244DB-DEDD-2240-B2C3-681EE85F2FB5}"/>
              </a:ext>
            </a:extLst>
          </p:cNvPr>
          <p:cNvSpPr txBox="1"/>
          <p:nvPr/>
        </p:nvSpPr>
        <p:spPr>
          <a:xfrm>
            <a:off x="6664315" y="1628631"/>
            <a:ext cx="609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sym typeface="Symbol" pitchFamily="2" charset="2"/>
              </a:rPr>
              <a:t>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8E1D31-4EB2-D04B-9AC1-FA26EC74655D}"/>
              </a:ext>
            </a:extLst>
          </p:cNvPr>
          <p:cNvSpPr txBox="1"/>
          <p:nvPr/>
        </p:nvSpPr>
        <p:spPr>
          <a:xfrm>
            <a:off x="6096069" y="1593006"/>
            <a:ext cx="609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sym typeface="Symbol" pitchFamily="2" charset="2"/>
              </a:rPr>
              <a:t>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18ED3F7-82E2-E44E-89C8-53E60793B569}"/>
              </a:ext>
            </a:extLst>
          </p:cNvPr>
          <p:cNvSpPr txBox="1"/>
          <p:nvPr/>
        </p:nvSpPr>
        <p:spPr>
          <a:xfrm>
            <a:off x="5711979" y="1590202"/>
            <a:ext cx="609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sym typeface="Symbol" pitchFamily="2" charset="2"/>
              </a:rPr>
              <a:t>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ADC8A7-1EC1-424A-A3CF-684B02463759}"/>
              </a:ext>
            </a:extLst>
          </p:cNvPr>
          <p:cNvSpPr txBox="1"/>
          <p:nvPr/>
        </p:nvSpPr>
        <p:spPr>
          <a:xfrm>
            <a:off x="5281778" y="1587183"/>
            <a:ext cx="609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sym typeface="Symbol" pitchFamily="2" charset="2"/>
              </a:rPr>
              <a:t>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CC78BE-86F7-CE47-8025-7BC8122EE253}"/>
              </a:ext>
            </a:extLst>
          </p:cNvPr>
          <p:cNvSpPr txBox="1"/>
          <p:nvPr/>
        </p:nvSpPr>
        <p:spPr>
          <a:xfrm>
            <a:off x="4852085" y="1608101"/>
            <a:ext cx="609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sym typeface="Symbol" pitchFamily="2" charset="2"/>
              </a:rPr>
              <a:t>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6F267A6-F2B6-C94B-9F80-BB9B1B098B10}"/>
              </a:ext>
            </a:extLst>
          </p:cNvPr>
          <p:cNvSpPr txBox="1"/>
          <p:nvPr/>
        </p:nvSpPr>
        <p:spPr>
          <a:xfrm>
            <a:off x="545847" y="2340284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 ÷ 1 = 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2A83E9-B5DE-2B47-BC0F-67CB62CD7E94}"/>
              </a:ext>
            </a:extLst>
          </p:cNvPr>
          <p:cNvSpPr txBox="1"/>
          <p:nvPr/>
        </p:nvSpPr>
        <p:spPr>
          <a:xfrm>
            <a:off x="547270" y="2682613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 ÷ 2 = 1.5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04AE4A-2165-7F4C-9A9B-5B52AA43ABBB}"/>
              </a:ext>
            </a:extLst>
          </p:cNvPr>
          <p:cNvSpPr txBox="1"/>
          <p:nvPr/>
        </p:nvSpPr>
        <p:spPr>
          <a:xfrm>
            <a:off x="553462" y="3013947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5 ÷ 3 = 1.6667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4FDFD53-09A0-CC4D-8337-71D9A94B15CD}"/>
              </a:ext>
            </a:extLst>
          </p:cNvPr>
          <p:cNvSpPr txBox="1"/>
          <p:nvPr/>
        </p:nvSpPr>
        <p:spPr>
          <a:xfrm>
            <a:off x="553462" y="3354888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8 ÷ 5 = 1.6000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E8B9ACA-BE4C-2F48-9F8D-6B188D3A9029}"/>
              </a:ext>
            </a:extLst>
          </p:cNvPr>
          <p:cNvSpPr txBox="1"/>
          <p:nvPr/>
        </p:nvSpPr>
        <p:spPr>
          <a:xfrm>
            <a:off x="445477" y="368622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13 ÷ 8 = 1.6250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9B45104-C03D-CB47-A155-5699429818BD}"/>
              </a:ext>
            </a:extLst>
          </p:cNvPr>
          <p:cNvSpPr txBox="1"/>
          <p:nvPr/>
        </p:nvSpPr>
        <p:spPr>
          <a:xfrm>
            <a:off x="345831" y="4043242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21 ÷ 13 = 1.6154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029C4C-98FE-2647-A74B-036291D9B455}"/>
              </a:ext>
            </a:extLst>
          </p:cNvPr>
          <p:cNvSpPr txBox="1"/>
          <p:nvPr/>
        </p:nvSpPr>
        <p:spPr>
          <a:xfrm>
            <a:off x="357554" y="4395523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34 ÷ 21 = 1.6190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0329E03-C4CD-644F-AC4A-40786320CE4D}"/>
              </a:ext>
            </a:extLst>
          </p:cNvPr>
          <p:cNvSpPr txBox="1"/>
          <p:nvPr/>
        </p:nvSpPr>
        <p:spPr>
          <a:xfrm>
            <a:off x="555017" y="1626665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 ÷ 0 ≠  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7718DEB-B841-7B43-B34D-9239584A5E7E}"/>
              </a:ext>
            </a:extLst>
          </p:cNvPr>
          <p:cNvSpPr txBox="1"/>
          <p:nvPr/>
        </p:nvSpPr>
        <p:spPr>
          <a:xfrm>
            <a:off x="545847" y="1967186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 ÷ 1 = 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F8BE64B-21C9-034D-B617-8E7B70D09E14}"/>
              </a:ext>
            </a:extLst>
          </p:cNvPr>
          <p:cNvSpPr/>
          <p:nvPr/>
        </p:nvSpPr>
        <p:spPr>
          <a:xfrm>
            <a:off x="2941920" y="3539554"/>
            <a:ext cx="27542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000" dirty="0">
                <a:solidFill>
                  <a:srgbClr val="FFFF00"/>
                </a:solidFill>
                <a:cs typeface="Arial" panose="020B0604020202020204" pitchFamily="34" charset="0"/>
              </a:rPr>
              <a:t>Φ</a:t>
            </a:r>
            <a:r>
              <a:rPr lang="en-US" sz="3000" dirty="0">
                <a:solidFill>
                  <a:srgbClr val="FFFF00"/>
                </a:solidFill>
                <a:cs typeface="Arial" panose="020B0604020202020204" pitchFamily="34" charset="0"/>
              </a:rPr>
              <a:t> = ½ + (√5 ÷ 2)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A9A1C63-8430-4C46-B596-D3F5049906F6}"/>
              </a:ext>
            </a:extLst>
          </p:cNvPr>
          <p:cNvSpPr/>
          <p:nvPr/>
        </p:nvSpPr>
        <p:spPr>
          <a:xfrm>
            <a:off x="2973172" y="2446437"/>
            <a:ext cx="531748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000" dirty="0">
                <a:solidFill>
                  <a:srgbClr val="FFFF00"/>
                </a:solidFill>
              </a:rPr>
              <a:t>Φ = 1.618033988749895…</a:t>
            </a:r>
            <a:r>
              <a:rPr lang="en-US" sz="3000" dirty="0">
                <a:solidFill>
                  <a:srgbClr val="FFFF00"/>
                </a:solidFill>
              </a:rPr>
              <a:t>   (Phi)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4536E81-257A-0646-B234-6E449E8F44DC}"/>
              </a:ext>
            </a:extLst>
          </p:cNvPr>
          <p:cNvSpPr/>
          <p:nvPr/>
        </p:nvSpPr>
        <p:spPr>
          <a:xfrm>
            <a:off x="2949422" y="4298260"/>
            <a:ext cx="49016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000" dirty="0">
                <a:solidFill>
                  <a:srgbClr val="FFFF00"/>
                </a:solidFill>
              </a:rPr>
              <a:t>Φ</a:t>
            </a:r>
            <a:r>
              <a:rPr lang="en-US" sz="3000" dirty="0">
                <a:solidFill>
                  <a:srgbClr val="FFFF00"/>
                </a:solidFill>
              </a:rPr>
              <a:t>—T</a:t>
            </a:r>
            <a:r>
              <a:rPr lang="en-US" sz="3000" dirty="0">
                <a:solidFill>
                  <a:srgbClr val="FFFF00"/>
                </a:solidFill>
                <a:cs typeface="Arial" panose="020B0604020202020204" pitchFamily="34" charset="0"/>
              </a:rPr>
              <a:t>he Divine Proportion</a:t>
            </a:r>
          </a:p>
          <a:p>
            <a:r>
              <a:rPr lang="en-US" sz="3000" dirty="0">
                <a:solidFill>
                  <a:srgbClr val="FFFF00"/>
                </a:solidFill>
                <a:cs typeface="Arial" panose="020B0604020202020204" pitchFamily="34" charset="0"/>
              </a:rPr>
              <a:t>       The Golden Ratio</a:t>
            </a:r>
          </a:p>
          <a:p>
            <a:r>
              <a:rPr lang="en-US" sz="3000" dirty="0">
                <a:solidFill>
                  <a:srgbClr val="FFFF00"/>
                </a:solidFill>
                <a:cs typeface="Arial" panose="020B0604020202020204" pitchFamily="34" charset="0"/>
              </a:rPr>
              <a:t>       The Golden Proportion…</a:t>
            </a:r>
          </a:p>
          <a:p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E9E5CF-C59F-B44C-B583-A4CC7B107BF4}"/>
              </a:ext>
            </a:extLst>
          </p:cNvPr>
          <p:cNvSpPr/>
          <p:nvPr/>
        </p:nvSpPr>
        <p:spPr>
          <a:xfrm>
            <a:off x="2971800" y="2951202"/>
            <a:ext cx="51235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π </a:t>
            </a:r>
            <a:r>
              <a:rPr lang="en-US" sz="3000" dirty="0">
                <a:solidFill>
                  <a:srgbClr val="FFFF00"/>
                </a:solidFill>
                <a:cs typeface="Arial" panose="020B0604020202020204" pitchFamily="34" charset="0"/>
              </a:rPr>
              <a:t> = </a:t>
            </a:r>
            <a:r>
              <a:rPr lang="en-US" sz="3000" dirty="0">
                <a:solidFill>
                  <a:srgbClr val="FFFF00"/>
                </a:solidFill>
              </a:rPr>
              <a:t>3.141592653589793</a:t>
            </a:r>
            <a:r>
              <a:rPr lang="en-US" sz="3000" dirty="0">
                <a:solidFill>
                  <a:srgbClr val="FFFF00"/>
                </a:solidFill>
                <a:cs typeface="Arial" panose="020B0604020202020204" pitchFamily="34" charset="0"/>
              </a:rPr>
              <a:t>…   (Pi)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21B13-F50F-2C45-89F0-D7AED979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4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8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8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8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5" grpId="0"/>
      <p:bldP spid="25" grpId="1"/>
      <p:bldP spid="27" grpId="0"/>
      <p:bldP spid="27" grpId="1"/>
      <p:bldP spid="42" grpId="0"/>
      <p:bldP spid="42" grpId="1"/>
      <p:bldP spid="4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59" grpId="0"/>
      <p:bldP spid="60" grpId="0"/>
      <p:bldP spid="61" grpId="0"/>
      <p:bldP spid="62" grpId="0"/>
      <p:bldP spid="44" grpId="0"/>
      <p:bldP spid="6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7" name="Picture 3" descr="vladstudio_skitrack_1024x7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12185650" cy="91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Lorrin\Documents\Presentations\OLLI\Presentation at OLLI July 7, 2009; Better Things for Better Living\ALL WH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12201525" cy="9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3F365-54CE-0841-BBC3-11176511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56296607-2554-6449-B6E6-ACC71178A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1590" y="-2270"/>
            <a:ext cx="374269" cy="3716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10AEF-5724-7F4C-A954-64ABE1EA9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865" y="0"/>
            <a:ext cx="661827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CC3233-D5D1-7640-B462-C36C94F310E5}"/>
              </a:ext>
            </a:extLst>
          </p:cNvPr>
          <p:cNvSpPr txBox="1"/>
          <p:nvPr/>
        </p:nvSpPr>
        <p:spPr>
          <a:xfrm>
            <a:off x="6785767" y="0"/>
            <a:ext cx="1901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From Wikipedia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F09B32-5F1D-B345-AAD2-9FE5A5739A95}"/>
              </a:ext>
            </a:extLst>
          </p:cNvPr>
          <p:cNvSpPr txBox="1"/>
          <p:nvPr/>
        </p:nvSpPr>
        <p:spPr>
          <a:xfrm>
            <a:off x="873768" y="-228600"/>
            <a:ext cx="5277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C6C61E-09E5-5748-8D10-8A2EB14294CA}"/>
              </a:ext>
            </a:extLst>
          </p:cNvPr>
          <p:cNvSpPr txBox="1"/>
          <p:nvPr/>
        </p:nvSpPr>
        <p:spPr>
          <a:xfrm>
            <a:off x="785727" y="3921825"/>
            <a:ext cx="1096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  <a:sym typeface="Wingdings 3" pitchFamily="2" charset="2"/>
              </a:rPr>
              <a:t>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082BF1-CF82-C348-ABB9-F85FCB598F4A}"/>
              </a:ext>
            </a:extLst>
          </p:cNvPr>
          <p:cNvSpPr txBox="1"/>
          <p:nvPr/>
        </p:nvSpPr>
        <p:spPr>
          <a:xfrm>
            <a:off x="785727" y="5850575"/>
            <a:ext cx="1096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  <a:sym typeface="Wingdings 3" pitchFamily="2" charset="2"/>
              </a:rPr>
              <a:t>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97ECFA-054D-F443-BAEF-8B75A1B85E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5505" y="4084320"/>
            <a:ext cx="2588895" cy="8686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974A6D-20FC-1C40-8269-AD7D13C0893C}"/>
              </a:ext>
            </a:extLst>
          </p:cNvPr>
          <p:cNvSpPr txBox="1"/>
          <p:nvPr/>
        </p:nvSpPr>
        <p:spPr>
          <a:xfrm>
            <a:off x="5696176" y="1823728"/>
            <a:ext cx="32896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= 34; b = 21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(34+21) ÷ 34 = 1.6176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34 ÷ 21 = 1.6190</a:t>
            </a:r>
          </a:p>
          <a:p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Φ = 1.618033988749895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4E56A-A5ED-7D45-830F-B44E5F3E5937}"/>
              </a:ext>
            </a:extLst>
          </p:cNvPr>
          <p:cNvSpPr txBox="1"/>
          <p:nvPr/>
        </p:nvSpPr>
        <p:spPr>
          <a:xfrm>
            <a:off x="6553200" y="4876800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= 1; b = – 1; c = – 1</a:t>
            </a:r>
          </a:p>
        </p:txBody>
      </p:sp>
    </p:spTree>
    <p:extLst>
      <p:ext uri="{BB962C8B-B14F-4D97-AF65-F5344CB8AC3E}">
        <p14:creationId xmlns:p14="http://schemas.microsoft.com/office/powerpoint/2010/main" val="58471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019D0B-4F16-9147-90D7-9E820815B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6B11E-16CE-2C4C-8DD6-0CEF689213F1}"/>
              </a:ext>
            </a:extLst>
          </p:cNvPr>
          <p:cNvSpPr txBox="1"/>
          <p:nvPr/>
        </p:nvSpPr>
        <p:spPr>
          <a:xfrm>
            <a:off x="457200" y="381000"/>
            <a:ext cx="314541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Aloe vera plant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Aloe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barbandensis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miller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B2D60-1206-7B41-9FB3-66C3FA2FB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82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F44B1-8CA5-0A44-A8C6-EEFDA4575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85"/>
            <a:ext cx="9144000" cy="6825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9B34E0-BBE8-664E-80C5-266D0916D99C}"/>
              </a:ext>
            </a:extLst>
          </p:cNvPr>
          <p:cNvSpPr txBox="1"/>
          <p:nvPr/>
        </p:nvSpPr>
        <p:spPr>
          <a:xfrm>
            <a:off x="152400" y="228600"/>
            <a:ext cx="240322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Sunflower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Helianthus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annuus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684146-48DB-B248-9EB7-D42353A5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22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0F4262-A0F7-A144-90C8-586F956F5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" y="501650"/>
            <a:ext cx="8851900" cy="5854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366DEA-A17E-334F-B8EF-2EDE01919E75}"/>
              </a:ext>
            </a:extLst>
          </p:cNvPr>
          <p:cNvSpPr txBox="1"/>
          <p:nvPr/>
        </p:nvSpPr>
        <p:spPr>
          <a:xfrm>
            <a:off x="261572" y="762000"/>
            <a:ext cx="2872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Veiled Chameleon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Chamaeleo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calyptratus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AE9EF-36D3-4A40-BDA3-C44DCF00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83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7" name="Picture 3" descr="vladstudio_skitrack_1024x7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12185650" cy="91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Lorrin\Documents\Presentations\OLLI\Presentation at OLLI July 7, 2009; Better Things for Better Living\ALL WH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17243"/>
            <a:ext cx="12201525" cy="9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3F365-54CE-0841-BBC3-11176511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62FC7-B1B0-6342-96FF-9E91208AC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5" y="76200"/>
            <a:ext cx="4356100" cy="6134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CA5651-50BF-CF44-8B6E-E3ECA8EE5298}"/>
              </a:ext>
            </a:extLst>
          </p:cNvPr>
          <p:cNvSpPr txBox="1"/>
          <p:nvPr/>
        </p:nvSpPr>
        <p:spPr>
          <a:xfrm>
            <a:off x="4408854" y="304780"/>
            <a:ext cx="48333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Bradley Hand" pitchFamily="2" charset="77"/>
                <a:ea typeface="Ayuthaya" pitchFamily="2" charset="-34"/>
                <a:cs typeface="Ayuthaya" pitchFamily="2" charset="-34"/>
              </a:rPr>
              <a:t>Be careful about </a:t>
            </a:r>
          </a:p>
          <a:p>
            <a:r>
              <a:rPr lang="en-US" sz="3600" b="1" dirty="0">
                <a:solidFill>
                  <a:srgbClr val="FF0000"/>
                </a:solidFill>
                <a:latin typeface="Bradley Hand" pitchFamily="2" charset="77"/>
                <a:ea typeface="Ayuthaya" pitchFamily="2" charset="-34"/>
                <a:cs typeface="Ayuthaya" pitchFamily="2" charset="-34"/>
              </a:rPr>
              <a:t>drawing conclusions…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65DF1-FED1-254E-9C54-80203C6794CA}"/>
              </a:ext>
            </a:extLst>
          </p:cNvPr>
          <p:cNvSpPr txBox="1"/>
          <p:nvPr/>
        </p:nvSpPr>
        <p:spPr>
          <a:xfrm>
            <a:off x="4572000" y="2493943"/>
            <a:ext cx="5159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radley Hand" pitchFamily="2" charset="77"/>
              </a:rPr>
              <a:t>Galaxies are not made </a:t>
            </a:r>
          </a:p>
          <a:p>
            <a:r>
              <a:rPr lang="en-US" sz="2800" b="1" dirty="0">
                <a:solidFill>
                  <a:srgbClr val="FF0000"/>
                </a:solidFill>
                <a:latin typeface="Bradley Hand" pitchFamily="2" charset="77"/>
              </a:rPr>
              <a:t>of sunflowers just</a:t>
            </a:r>
          </a:p>
          <a:p>
            <a:r>
              <a:rPr lang="en-US" sz="2800" b="1" dirty="0">
                <a:solidFill>
                  <a:srgbClr val="FF0000"/>
                </a:solidFill>
                <a:latin typeface="Bradley Hand" pitchFamily="2" charset="77"/>
              </a:rPr>
              <a:t>because both exhibit spirals</a:t>
            </a:r>
          </a:p>
        </p:txBody>
      </p:sp>
    </p:spTree>
    <p:extLst>
      <p:ext uri="{BB962C8B-B14F-4D97-AF65-F5344CB8AC3E}">
        <p14:creationId xmlns:p14="http://schemas.microsoft.com/office/powerpoint/2010/main" val="165492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CEC6B3-1465-8742-96AC-434C983C2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915"/>
            <a:ext cx="9144000" cy="6206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DDB7E9-02E0-6B4F-8CBC-8E41BB49616C}"/>
              </a:ext>
            </a:extLst>
          </p:cNvPr>
          <p:cNvSpPr txBox="1"/>
          <p:nvPr/>
        </p:nvSpPr>
        <p:spPr>
          <a:xfrm>
            <a:off x="1447800" y="343072"/>
            <a:ext cx="62306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Time to talk molecules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3CC03-64B5-3F44-80E3-1EF1FFA7A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50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1CFAFC-7B7B-0C4C-9D18-4716AC69B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800"/>
            <a:ext cx="9144000" cy="5165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F13031-989A-C745-81D7-C24A71D16C2C}"/>
              </a:ext>
            </a:extLst>
          </p:cNvPr>
          <p:cNvSpPr txBox="1"/>
          <p:nvPr/>
        </p:nvSpPr>
        <p:spPr>
          <a:xfrm>
            <a:off x="3124200" y="304800"/>
            <a:ext cx="3102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Water—H</a:t>
            </a:r>
            <a:r>
              <a:rPr lang="en-US" sz="40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E96F0E-0471-C049-8290-E9CB4B039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38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7" name="Picture 3" descr="vladstudio_skitrack_1024x7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12185650" cy="91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Lorrin\Documents\Presentations\OLLI\Presentation at OLLI July 7, 2009; Better Things for Better Living\ALL WH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12201525" cy="9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6421AA-1569-A048-8980-02FFD0904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50" y="469900"/>
            <a:ext cx="8140700" cy="6464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7BBB95-6DD7-3D42-9140-8930B4C45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3950" y="3902808"/>
            <a:ext cx="2921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019AF2-5A39-974C-85D1-2E8A655F9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8275" y="1130300"/>
            <a:ext cx="292100" cy="317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97ED3C-FAAA-BF42-A7C5-A29300947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0925" y="4635500"/>
            <a:ext cx="292100" cy="317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CB1BE7-6214-344D-B4F1-58437D4D2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6311900"/>
            <a:ext cx="292100" cy="317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9421E6-73FD-FD41-AC24-15C5CAC6C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8500" y="749300"/>
            <a:ext cx="292100" cy="31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F0772B-1B23-514C-A072-2332BF2D9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185" y="5673968"/>
            <a:ext cx="292100" cy="31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31D6C6-5DB0-8446-AE5D-0EA2ADDE0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3183304"/>
            <a:ext cx="204470" cy="222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D0A3AA-8BCE-7445-8371-7F2870FFC7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5550" y="3806336"/>
            <a:ext cx="219075" cy="238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903CE3-8706-5841-B4B5-EE333A1FB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183" y="1328615"/>
            <a:ext cx="292100" cy="330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8866A3-0388-B84B-87B8-762B2E1491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3298" y="4394200"/>
            <a:ext cx="292100" cy="330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263989-4199-6545-B4D1-22E2551BE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9135" y="5613400"/>
            <a:ext cx="292100" cy="330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0E179D-62C1-114F-BD9C-B3D5D24450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220" y="3784600"/>
            <a:ext cx="292100" cy="330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C1A5FC-3970-8E4C-B238-E28A5C81754D}"/>
              </a:ext>
            </a:extLst>
          </p:cNvPr>
          <p:cNvSpPr txBox="1"/>
          <p:nvPr/>
        </p:nvSpPr>
        <p:spPr>
          <a:xfrm>
            <a:off x="5293282" y="417640"/>
            <a:ext cx="33297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ΔH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vap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9.752 Kcal/mol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FF5353-52D9-AC40-B8E8-BE558A60E992}"/>
              </a:ext>
            </a:extLst>
          </p:cNvPr>
          <p:cNvSpPr txBox="1"/>
          <p:nvPr/>
        </p:nvSpPr>
        <p:spPr>
          <a:xfrm>
            <a:off x="5293282" y="1384610"/>
            <a:ext cx="33297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ΔH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vap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4.463 Kcal/mol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874EDD-72E9-CF42-A41F-593F939FB91D}"/>
              </a:ext>
            </a:extLst>
          </p:cNvPr>
          <p:cNvSpPr txBox="1"/>
          <p:nvPr/>
        </p:nvSpPr>
        <p:spPr>
          <a:xfrm>
            <a:off x="374641" y="411373"/>
            <a:ext cx="17997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BP = 100°C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633574-51D0-C84F-8C45-D4E69EBA9AE1}"/>
              </a:ext>
            </a:extLst>
          </p:cNvPr>
          <p:cNvSpPr txBox="1"/>
          <p:nvPr/>
        </p:nvSpPr>
        <p:spPr>
          <a:xfrm>
            <a:off x="410076" y="1581982"/>
            <a:ext cx="17997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BP = –60°C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C746F5-D895-D247-96E3-CEE431AE6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A927F0-9EC8-9649-9EDA-B532FD2C453E}"/>
              </a:ext>
            </a:extLst>
          </p:cNvPr>
          <p:cNvSpPr txBox="1"/>
          <p:nvPr/>
        </p:nvSpPr>
        <p:spPr>
          <a:xfrm rot="1741485">
            <a:off x="6929982" y="2520677"/>
            <a:ext cx="1085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  <a:sym typeface="Wingdings 3" pitchFamily="2" charset="2"/>
              </a:rPr>
              <a:t>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84D991-B619-8144-BA3F-5B8DC3DE1628}"/>
              </a:ext>
            </a:extLst>
          </p:cNvPr>
          <p:cNvSpPr/>
          <p:nvPr/>
        </p:nvSpPr>
        <p:spPr>
          <a:xfrm rot="16494849">
            <a:off x="5559359" y="3990851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 3" pitchFamily="2" charset="2"/>
              </a:rPr>
              <a:t></a:t>
            </a:r>
            <a:r>
              <a:rPr lang="en-US" dirty="0"/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0D220E-6AC0-DB42-B571-638F7698F638}"/>
              </a:ext>
            </a:extLst>
          </p:cNvPr>
          <p:cNvSpPr/>
          <p:nvPr/>
        </p:nvSpPr>
        <p:spPr>
          <a:xfrm rot="746253">
            <a:off x="4225192" y="2350689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 3" pitchFamily="2" charset="2"/>
              </a:rPr>
              <a:t>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755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27" grpId="0"/>
      <p:bldP spid="28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764DF1-F849-7B4F-A0A1-E263E1679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150" y="0"/>
            <a:ext cx="68976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B8BCFC-CE65-C048-A0B5-D32AAC795F46}"/>
              </a:ext>
            </a:extLst>
          </p:cNvPr>
          <p:cNvSpPr txBox="1"/>
          <p:nvPr/>
        </p:nvSpPr>
        <p:spPr>
          <a:xfrm>
            <a:off x="159325" y="533400"/>
            <a:ext cx="533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4E6E2B-F34B-A948-BDDD-1EF74EE2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93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5C4A3A-8FE1-2249-AA58-E9A0D9611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902257"/>
            <a:ext cx="3517900" cy="304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6E3490-0800-C440-BE52-E23F720F1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735506"/>
            <a:ext cx="3302000" cy="300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5AE87-CD72-574E-9235-3C67B9812E2B}"/>
              </a:ext>
            </a:extLst>
          </p:cNvPr>
          <p:cNvSpPr txBox="1"/>
          <p:nvPr/>
        </p:nvSpPr>
        <p:spPr>
          <a:xfrm>
            <a:off x="1600200" y="4029158"/>
            <a:ext cx="22813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bonding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liquid 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EA76C-BD8F-2243-A40A-66F4CD7BE1E0}"/>
              </a:ext>
            </a:extLst>
          </p:cNvPr>
          <p:cNvSpPr txBox="1"/>
          <p:nvPr/>
        </p:nvSpPr>
        <p:spPr>
          <a:xfrm>
            <a:off x="5768103" y="4047792"/>
            <a:ext cx="22813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bonding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solid water (ice)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9DAE8-4276-5E49-8855-CA434208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90D9D2-5B60-E64A-9C5B-75BBFAA98810}"/>
              </a:ext>
            </a:extLst>
          </p:cNvPr>
          <p:cNvSpPr txBox="1"/>
          <p:nvPr/>
        </p:nvSpPr>
        <p:spPr>
          <a:xfrm>
            <a:off x="1600200" y="4932799"/>
            <a:ext cx="1696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1.0 g/cm</a:t>
            </a:r>
            <a:r>
              <a:rPr lang="en-US" sz="2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5513E0-1D05-014A-A859-20B9F48D8CBF}"/>
              </a:ext>
            </a:extLst>
          </p:cNvPr>
          <p:cNvSpPr txBox="1"/>
          <p:nvPr/>
        </p:nvSpPr>
        <p:spPr>
          <a:xfrm>
            <a:off x="5835782" y="4932799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0.920 g/cm</a:t>
            </a:r>
            <a:r>
              <a:rPr lang="en-US" sz="2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1604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DNA—</a:t>
            </a:r>
            <a:r>
              <a:rPr lang="en-US" sz="6000" b="1" dirty="0"/>
              <a:t>Finally!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96540"/>
            <a:ext cx="8763000" cy="4581150"/>
          </a:xfrm>
        </p:spPr>
        <p:txBody>
          <a:bodyPr>
            <a:normAutofit/>
          </a:bodyPr>
          <a:lstStyle/>
          <a:p>
            <a:r>
              <a:rPr lang="en-US" dirty="0"/>
              <a:t>DNA is a molecular “blueprint” of who we are, i.e., genetic information</a:t>
            </a:r>
          </a:p>
          <a:p>
            <a:r>
              <a:rPr lang="en-US" dirty="0"/>
              <a:t>Provides information and regulates the creation of proteins necessary for cells to perform their functions</a:t>
            </a:r>
          </a:p>
          <a:p>
            <a:r>
              <a:rPr lang="en-US" dirty="0"/>
              <a:t>DNA can self-replicate to pass on itself into new cells (“execution of the blueprint”)</a:t>
            </a:r>
          </a:p>
          <a:p>
            <a:r>
              <a:rPr lang="en-US" dirty="0"/>
              <a:t>DNA can repair itself, i.e. heal mutations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DNA is a natural medium for information storage</a:t>
            </a:r>
          </a:p>
          <a:p>
            <a:r>
              <a:rPr lang="en-US" dirty="0"/>
              <a:t>For more information about DNA see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6648450"/>
            <a:ext cx="533400" cy="2095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9D42-5833-9C44-824F-72B6B4AD8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662F1A40-8D6A-7B45-836D-870C24254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5459407"/>
            <a:ext cx="374269" cy="371602"/>
          </a:xfrm>
          <a:prstGeom prst="rect">
            <a:avLst/>
          </a:prstGeom>
        </p:spPr>
      </p:pic>
      <p:pic>
        <p:nvPicPr>
          <p:cNvPr id="12" name="Picture 11">
            <a:hlinkClick r:id="rId6"/>
            <a:extLst>
              <a:ext uri="{FF2B5EF4-FFF2-40B4-BE49-F238E27FC236}">
                <a16:creationId xmlns:a16="http://schemas.microsoft.com/office/drawing/2014/main" id="{5D73AC45-AFFF-7347-A9CB-56A2D0906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5459407"/>
            <a:ext cx="374269" cy="371602"/>
          </a:xfrm>
          <a:prstGeom prst="rect">
            <a:avLst/>
          </a:prstGeom>
        </p:spPr>
      </p:pic>
      <p:pic>
        <p:nvPicPr>
          <p:cNvPr id="13" name="Picture 12">
            <a:hlinkClick r:id="rId7"/>
            <a:extLst>
              <a:ext uri="{FF2B5EF4-FFF2-40B4-BE49-F238E27FC236}">
                <a16:creationId xmlns:a16="http://schemas.microsoft.com/office/drawing/2014/main" id="{375DBA21-CF97-0C4C-A00D-7278D4762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369" y="5459407"/>
            <a:ext cx="374269" cy="37160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32A3F54-C5C0-E547-8C9F-1997C8393E73}"/>
              </a:ext>
            </a:extLst>
          </p:cNvPr>
          <p:cNvSpPr/>
          <p:nvPr/>
        </p:nvSpPr>
        <p:spPr>
          <a:xfrm>
            <a:off x="304800" y="156060"/>
            <a:ext cx="4419600" cy="1444140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3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is DNA Found?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96540"/>
            <a:ext cx="8229600" cy="419466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Humans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Cats, dogs and salamanders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Trees, corn and prunes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Bacteria and viruses*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Buried human bones 400,000+ years old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All living creatures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information? 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see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855" y="3734410"/>
            <a:ext cx="533400" cy="209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6648450"/>
            <a:ext cx="533400" cy="2095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1A586-841F-5A4E-B7BC-E0B893F5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67269F-A57D-0549-83CC-5801C9A55A7D}"/>
              </a:ext>
            </a:extLst>
          </p:cNvPr>
          <p:cNvSpPr txBox="1"/>
          <p:nvPr/>
        </p:nvSpPr>
        <p:spPr>
          <a:xfrm>
            <a:off x="516240" y="6002119"/>
            <a:ext cx="5622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*Viruses are not living organisms, just complex molecules;</a:t>
            </a:r>
          </a:p>
          <a:p>
            <a:r>
              <a:rPr lang="en-US" dirty="0"/>
              <a:t>  viruses must enter a living cell to multiply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89FB9C-E5B7-1F43-A0EF-1EE8BD6F7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4149969"/>
            <a:ext cx="4784598" cy="1832610"/>
          </a:xfrm>
          <a:prstGeom prst="rect">
            <a:avLst/>
          </a:prstGeom>
        </p:spPr>
      </p:pic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8ED781E7-3EA9-C34C-8A1F-C83BFA858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4583" y="4185138"/>
            <a:ext cx="320802" cy="318516"/>
          </a:xfrm>
          <a:prstGeom prst="rect">
            <a:avLst/>
          </a:prstGeom>
        </p:spPr>
      </p:pic>
      <p:pic>
        <p:nvPicPr>
          <p:cNvPr id="11" name="Picture 10">
            <a:hlinkClick r:id="rId7"/>
            <a:extLst>
              <a:ext uri="{FF2B5EF4-FFF2-40B4-BE49-F238E27FC236}">
                <a16:creationId xmlns:a16="http://schemas.microsoft.com/office/drawing/2014/main" id="{7E9E6188-719D-D046-89B4-E20875DB5C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5204437"/>
            <a:ext cx="374269" cy="371602"/>
          </a:xfrm>
          <a:prstGeom prst="rect">
            <a:avLst/>
          </a:prstGeom>
        </p:spPr>
      </p:pic>
      <p:pic>
        <p:nvPicPr>
          <p:cNvPr id="12" name="Picture 11">
            <a:hlinkClick r:id="rId8"/>
            <a:extLst>
              <a:ext uri="{FF2B5EF4-FFF2-40B4-BE49-F238E27FC236}">
                <a16:creationId xmlns:a16="http://schemas.microsoft.com/office/drawing/2014/main" id="{1A6215F4-A5A8-E646-8794-5AC10BBD25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5275" y="5204437"/>
            <a:ext cx="374269" cy="371602"/>
          </a:xfrm>
          <a:prstGeom prst="rect">
            <a:avLst/>
          </a:prstGeom>
        </p:spPr>
      </p:pic>
      <p:pic>
        <p:nvPicPr>
          <p:cNvPr id="13" name="Picture 12">
            <a:hlinkClick r:id="rId9"/>
            <a:extLst>
              <a:ext uri="{FF2B5EF4-FFF2-40B4-BE49-F238E27FC236}">
                <a16:creationId xmlns:a16="http://schemas.microsoft.com/office/drawing/2014/main" id="{FE0B886B-80C2-5F4B-9D45-04C197182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2750" y="5192105"/>
            <a:ext cx="374269" cy="37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2BDBDC-F569-E34D-91BB-4E2CAF230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9641"/>
            <a:ext cx="9144000" cy="48787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4600A9-223E-924A-9319-43FC7492AF42}"/>
              </a:ext>
            </a:extLst>
          </p:cNvPr>
          <p:cNvSpPr txBox="1"/>
          <p:nvPr/>
        </p:nvSpPr>
        <p:spPr>
          <a:xfrm>
            <a:off x="609600" y="158644"/>
            <a:ext cx="7306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DNA look like?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BD27F-5A18-F64D-B1DD-96F214367FF1}"/>
              </a:ext>
            </a:extLst>
          </p:cNvPr>
          <p:cNvSpPr txBox="1"/>
          <p:nvPr/>
        </p:nvSpPr>
        <p:spPr>
          <a:xfrm>
            <a:off x="3831882" y="5954259"/>
            <a:ext cx="380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from strawberries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19E28-5768-1949-8303-4AA18FEF1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7F8C4306-6685-B04A-932E-E97FAF0B2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7265" y="437934"/>
            <a:ext cx="374269" cy="371602"/>
          </a:xfrm>
          <a:prstGeom prst="rect">
            <a:avLst/>
          </a:prstGeom>
        </p:spPr>
      </p:pic>
      <p:pic>
        <p:nvPicPr>
          <p:cNvPr id="11" name="Picture 10">
            <a:hlinkClick r:id="rId7"/>
            <a:extLst>
              <a:ext uri="{FF2B5EF4-FFF2-40B4-BE49-F238E27FC236}">
                <a16:creationId xmlns:a16="http://schemas.microsoft.com/office/drawing/2014/main" id="{3294F45F-6856-6743-BBF7-502CEFCE3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385" y="437934"/>
            <a:ext cx="374269" cy="3716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B6FE6A-D276-A049-94AD-1A80042B17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94810">
            <a:off x="2786579" y="1555722"/>
            <a:ext cx="1561592" cy="85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37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7" name="Picture 3" descr="vladstudio_skitrack_1024x7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12185650" cy="91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Lorrin\Documents\Presentations\OLLI\Presentation at OLLI July 7, 2009; Better Things for Better Living\ALL WH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304800"/>
            <a:ext cx="12201525" cy="962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BD2043-52E0-C243-89F8-0DF9EF54E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6" y="0"/>
            <a:ext cx="907136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7DDBF4-095D-E942-9D02-4136E6CD2B79}"/>
              </a:ext>
            </a:extLst>
          </p:cNvPr>
          <p:cNvSpPr txBox="1"/>
          <p:nvPr/>
        </p:nvSpPr>
        <p:spPr>
          <a:xfrm>
            <a:off x="1055588" y="381000"/>
            <a:ext cx="7032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DNA imaged with electron microscope for the first time;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November 28, 2012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BBF88-EEB8-F640-9950-0BEE0436E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307CC147-F21D-4348-8AC9-67D96E93AE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698720"/>
            <a:ext cx="320802" cy="31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5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7" name="Picture 3" descr="vladstudio_skitrack_1024x7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12185650" cy="91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Lorrin\Documents\Presentations\OLLI\Presentation at OLLI July 7, 2009; Better Things for Better Living\ALL WH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99339" y="-228600"/>
            <a:ext cx="12201525" cy="9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058880-C5A9-D841-ADB9-8058312DA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226820"/>
            <a:ext cx="2072640" cy="1516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B6ED4E-A105-B94F-AA77-C07E007179CF}"/>
              </a:ext>
            </a:extLst>
          </p:cNvPr>
          <p:cNvSpPr txBox="1"/>
          <p:nvPr/>
        </p:nvSpPr>
        <p:spPr>
          <a:xfrm>
            <a:off x="3632685" y="1519535"/>
            <a:ext cx="3265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Deoxyribose: C</a:t>
            </a:r>
            <a:r>
              <a:rPr lang="en-US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F4D6FB-4BCB-4141-BE39-9531B60391A0}"/>
              </a:ext>
            </a:extLst>
          </p:cNvPr>
          <p:cNvSpPr txBox="1"/>
          <p:nvPr/>
        </p:nvSpPr>
        <p:spPr>
          <a:xfrm>
            <a:off x="152400" y="1519535"/>
            <a:ext cx="3464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Phosphoric Acid: H</a:t>
            </a:r>
            <a:r>
              <a:rPr lang="en-US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01B4A5-307A-1F41-8B0F-1ED56BC7ADA2}"/>
              </a:ext>
            </a:extLst>
          </p:cNvPr>
          <p:cNvSpPr txBox="1"/>
          <p:nvPr/>
        </p:nvSpPr>
        <p:spPr>
          <a:xfrm>
            <a:off x="304800" y="268069"/>
            <a:ext cx="8708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Consists of Only Six Simple Molecules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CCA27-D715-7843-AA79-F9E0FE2AB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055" y="3399790"/>
            <a:ext cx="8517890" cy="1906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A1B1E-3041-C044-9FE7-6897530495D9}"/>
              </a:ext>
            </a:extLst>
          </p:cNvPr>
          <p:cNvSpPr txBox="1"/>
          <p:nvPr/>
        </p:nvSpPr>
        <p:spPr>
          <a:xfrm>
            <a:off x="457200" y="5293868"/>
            <a:ext cx="12650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FC0F02-50FB-3640-A35A-FF7B97DC4AFF}"/>
              </a:ext>
            </a:extLst>
          </p:cNvPr>
          <p:cNvSpPr txBox="1"/>
          <p:nvPr/>
        </p:nvSpPr>
        <p:spPr>
          <a:xfrm>
            <a:off x="2819400" y="5293868"/>
            <a:ext cx="129715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FBAACF-5A61-E348-939F-A5E11E8F2E64}"/>
              </a:ext>
            </a:extLst>
          </p:cNvPr>
          <p:cNvSpPr txBox="1"/>
          <p:nvPr/>
        </p:nvSpPr>
        <p:spPr>
          <a:xfrm>
            <a:off x="5471160" y="5257292"/>
            <a:ext cx="13308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Cytosine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7CCF13-AAEF-F347-A5B4-DB28EC8A7C15}"/>
              </a:ext>
            </a:extLst>
          </p:cNvPr>
          <p:cNvSpPr txBox="1"/>
          <p:nvPr/>
        </p:nvSpPr>
        <p:spPr>
          <a:xfrm>
            <a:off x="7421710" y="5257292"/>
            <a:ext cx="13131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Thymine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B62776-CCC4-E04C-BDCD-1891EAA10307}"/>
              </a:ext>
            </a:extLst>
          </p:cNvPr>
          <p:cNvSpPr txBox="1"/>
          <p:nvPr/>
        </p:nvSpPr>
        <p:spPr>
          <a:xfrm>
            <a:off x="479078" y="5703568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7B5B27-C1A4-924E-A3C4-ACF035F8DDBB}"/>
              </a:ext>
            </a:extLst>
          </p:cNvPr>
          <p:cNvSpPr txBox="1"/>
          <p:nvPr/>
        </p:nvSpPr>
        <p:spPr>
          <a:xfrm>
            <a:off x="2819400" y="5628785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0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F9FA90-60FE-3542-8C3B-37D3E06740F3}"/>
              </a:ext>
            </a:extLst>
          </p:cNvPr>
          <p:cNvSpPr txBox="1"/>
          <p:nvPr/>
        </p:nvSpPr>
        <p:spPr>
          <a:xfrm>
            <a:off x="5524059" y="5703568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000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54FF92-E820-5F45-BCD4-548AD69C4BFA}"/>
              </a:ext>
            </a:extLst>
          </p:cNvPr>
          <p:cNvSpPr txBox="1"/>
          <p:nvPr/>
        </p:nvSpPr>
        <p:spPr>
          <a:xfrm>
            <a:off x="7421710" y="5638689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F779F1-DA06-1240-9340-3B2993749695}"/>
              </a:ext>
            </a:extLst>
          </p:cNvPr>
          <p:cNvSpPr txBox="1"/>
          <p:nvPr/>
        </p:nvSpPr>
        <p:spPr>
          <a:xfrm>
            <a:off x="148232" y="1936205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$82/500 ml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58EA5B-1063-2444-AE6C-A80FD7E0D024}"/>
              </a:ext>
            </a:extLst>
          </p:cNvPr>
          <p:cNvSpPr txBox="1"/>
          <p:nvPr/>
        </p:nvSpPr>
        <p:spPr>
          <a:xfrm>
            <a:off x="3651630" y="1942508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$71/25 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4B9856-0E06-4C4B-B54F-FEDFA5A3AD7C}"/>
              </a:ext>
            </a:extLst>
          </p:cNvPr>
          <p:cNvSpPr txBox="1"/>
          <p:nvPr/>
        </p:nvSpPr>
        <p:spPr>
          <a:xfrm>
            <a:off x="479078" y="6116107"/>
            <a:ext cx="1305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$112/25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01F81B-544F-3842-B021-24E93EB08999}"/>
              </a:ext>
            </a:extLst>
          </p:cNvPr>
          <p:cNvSpPr txBox="1"/>
          <p:nvPr/>
        </p:nvSpPr>
        <p:spPr>
          <a:xfrm>
            <a:off x="2826202" y="6116107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$28/25 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9E90F7-54EE-A441-B48D-510660EC02AA}"/>
              </a:ext>
            </a:extLst>
          </p:cNvPr>
          <p:cNvSpPr txBox="1"/>
          <p:nvPr/>
        </p:nvSpPr>
        <p:spPr>
          <a:xfrm>
            <a:off x="5552643" y="6116107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$273/25 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386BAD-727A-1143-A009-A2010F95ADE2}"/>
              </a:ext>
            </a:extLst>
          </p:cNvPr>
          <p:cNvSpPr txBox="1"/>
          <p:nvPr/>
        </p:nvSpPr>
        <p:spPr>
          <a:xfrm>
            <a:off x="7525588" y="6103678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$58/25 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FD2E16-CDC4-A645-B5B4-D338FA0D52B8}"/>
              </a:ext>
            </a:extLst>
          </p:cNvPr>
          <p:cNvSpPr txBox="1"/>
          <p:nvPr/>
        </p:nvSpPr>
        <p:spPr>
          <a:xfrm>
            <a:off x="652377" y="2864141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98088D-A6EF-CA40-8649-696ACA85B96D}"/>
              </a:ext>
            </a:extLst>
          </p:cNvPr>
          <p:cNvSpPr txBox="1"/>
          <p:nvPr/>
        </p:nvSpPr>
        <p:spPr>
          <a:xfrm>
            <a:off x="3194012" y="2873123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3EE38C-43C1-114B-B368-719BDDA0C5DB}"/>
              </a:ext>
            </a:extLst>
          </p:cNvPr>
          <p:cNvSpPr txBox="1"/>
          <p:nvPr/>
        </p:nvSpPr>
        <p:spPr>
          <a:xfrm>
            <a:off x="5692214" y="2877715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801FE1-6787-BB48-BD0B-44B634B3A056}"/>
              </a:ext>
            </a:extLst>
          </p:cNvPr>
          <p:cNvSpPr txBox="1"/>
          <p:nvPr/>
        </p:nvSpPr>
        <p:spPr>
          <a:xfrm>
            <a:off x="7825322" y="290578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C50D295-5782-1540-871F-4C060AAA8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3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" grpId="0"/>
      <p:bldP spid="19" grpId="0"/>
      <p:bldP spid="20" grpId="0"/>
      <p:bldP spid="21" grpId="0"/>
      <p:bldP spid="22" grpId="0"/>
      <p:bldP spid="23" grpId="0"/>
      <p:bldP spid="5" grpId="0"/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7" name="Picture 3" descr="vladstudio_skitrack_1024x7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12185650" cy="91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Lorrin\Documents\Presentations\OLLI\Presentation at OLLI July 7, 2009; Better Things for Better Living\ALL WH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12201525" cy="9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3F365-54CE-0841-BBC3-11176511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941780-0B7D-6E4E-A743-7E86C7550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930" y="302895"/>
            <a:ext cx="5005070" cy="6418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EA4A29-51D5-184F-9F9F-C1EBFE701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092901" y="3263900"/>
            <a:ext cx="6311900" cy="419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2A16B-851E-F244-B34E-A5131893906A}"/>
              </a:ext>
            </a:extLst>
          </p:cNvPr>
          <p:cNvSpPr txBox="1"/>
          <p:nvPr/>
        </p:nvSpPr>
        <p:spPr>
          <a:xfrm>
            <a:off x="457200" y="317500"/>
            <a:ext cx="1962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Vitamin B12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(Cobalamin)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CA41A-0F46-4B4D-B291-F2A254F3861A}"/>
              </a:ext>
            </a:extLst>
          </p:cNvPr>
          <p:cNvSpPr txBox="1"/>
          <p:nvPr/>
        </p:nvSpPr>
        <p:spPr>
          <a:xfrm>
            <a:off x="427892" y="3733800"/>
            <a:ext cx="2045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Synthesized by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R. B. Woodward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26FDE2-614A-4244-9351-156E820E46ED}"/>
              </a:ext>
            </a:extLst>
          </p:cNvPr>
          <p:cNvSpPr txBox="1"/>
          <p:nvPr/>
        </p:nvSpPr>
        <p:spPr>
          <a:xfrm>
            <a:off x="433216" y="5110897"/>
            <a:ext cx="3007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Nobel Prize in Chemistry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(1965)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C4B07C-CB30-FF44-ABFD-1ADD89CC7F5E}"/>
              </a:ext>
            </a:extLst>
          </p:cNvPr>
          <p:cNvSpPr txBox="1"/>
          <p:nvPr/>
        </p:nvSpPr>
        <p:spPr>
          <a:xfrm>
            <a:off x="427892" y="4568333"/>
            <a:ext cx="2972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Ph.D. in 1 year from MIT</a:t>
            </a:r>
          </a:p>
        </p:txBody>
      </p:sp>
      <p:pic>
        <p:nvPicPr>
          <p:cNvPr id="5" name="Picture 4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3837" y="3951426"/>
            <a:ext cx="374269" cy="371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6DA307-B391-064C-8E43-3E055421EC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250" y="1372259"/>
            <a:ext cx="1534160" cy="2194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B1A91A-B574-4947-9E5E-423AD3E10544}"/>
              </a:ext>
            </a:extLst>
          </p:cNvPr>
          <p:cNvSpPr txBox="1"/>
          <p:nvPr/>
        </p:nvSpPr>
        <p:spPr>
          <a:xfrm>
            <a:off x="5734296" y="136525"/>
            <a:ext cx="2610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baseline="-25000" dirty="0"/>
              <a:t>63</a:t>
            </a:r>
            <a:r>
              <a:rPr lang="en-US" sz="2800" dirty="0"/>
              <a:t>H</a:t>
            </a:r>
            <a:r>
              <a:rPr lang="en-US" sz="2800" baseline="-25000" dirty="0"/>
              <a:t>88</a:t>
            </a:r>
            <a:r>
              <a:rPr lang="en-US" sz="2800" dirty="0"/>
              <a:t>CoN</a:t>
            </a:r>
            <a:r>
              <a:rPr lang="en-US" sz="2800" baseline="-25000" dirty="0"/>
              <a:t>14</a:t>
            </a:r>
            <a:r>
              <a:rPr lang="en-US" sz="2800" dirty="0"/>
              <a:t>O</a:t>
            </a:r>
            <a:r>
              <a:rPr lang="en-US" sz="2800" baseline="-25000" dirty="0"/>
              <a:t>14</a:t>
            </a:r>
            <a:r>
              <a:rPr lang="en-US" sz="2800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42824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57200"/>
            <a:ext cx="8229600" cy="458115"/>
          </a:xfrm>
        </p:spPr>
        <p:txBody>
          <a:bodyPr>
            <a:normAutofit fontScale="90000"/>
          </a:bodyPr>
          <a:lstStyle/>
          <a:p>
            <a:r>
              <a:rPr lang="en-US" dirty="0"/>
              <a:t>DNA Is a </a:t>
            </a:r>
            <a:r>
              <a:rPr lang="en-US" sz="8000" dirty="0"/>
              <a:t>HUGE</a:t>
            </a:r>
            <a:r>
              <a:rPr lang="en-US" dirty="0"/>
              <a:t> Molecule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796197"/>
            <a:ext cx="8229600" cy="391880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single human strand is ~5 cm long (~2 in)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do these six simple molecules fit in?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first, a little background…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424" y="1838198"/>
            <a:ext cx="374269" cy="371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6648450"/>
            <a:ext cx="533400" cy="2095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1A586-841F-5A4E-B7BC-E0B893F5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93A796AC-946C-2A46-AD7F-37AFB3E3F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604" y="1838198"/>
            <a:ext cx="374269" cy="371602"/>
          </a:xfrm>
          <a:prstGeom prst="rect">
            <a:avLst/>
          </a:prstGeom>
        </p:spPr>
      </p:pic>
      <p:pic>
        <p:nvPicPr>
          <p:cNvPr id="9" name="Picture 8">
            <a:hlinkClick r:id="rId6"/>
            <a:extLst>
              <a:ext uri="{FF2B5EF4-FFF2-40B4-BE49-F238E27FC236}">
                <a16:creationId xmlns:a16="http://schemas.microsoft.com/office/drawing/2014/main" id="{06215E97-A132-6846-BBC7-1BB542617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014" y="1838198"/>
            <a:ext cx="374269" cy="37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9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2C2AA7-4E3F-8641-B308-CE21FEDD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70300D-A226-444B-8B66-BF63A2E23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203200"/>
            <a:ext cx="7658100" cy="645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D7392A-A1D0-CA4A-87FD-66605486C7F4}"/>
              </a:ext>
            </a:extLst>
          </p:cNvPr>
          <p:cNvSpPr txBox="1"/>
          <p:nvPr/>
        </p:nvSpPr>
        <p:spPr>
          <a:xfrm>
            <a:off x="152400" y="6113414"/>
            <a:ext cx="81390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FF00"/>
                </a:solidFill>
              </a:rPr>
              <a:t>Ring caused by diffraction of light by ice crystals in the atmosphere</a:t>
            </a:r>
          </a:p>
        </p:txBody>
      </p:sp>
    </p:spTree>
    <p:extLst>
      <p:ext uri="{BB962C8B-B14F-4D97-AF65-F5344CB8AC3E}">
        <p14:creationId xmlns:p14="http://schemas.microsoft.com/office/powerpoint/2010/main" val="2398011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7" name="Picture 3" descr="vladstudio_skitrack_1024x7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12185650" cy="91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Lorrin\Documents\Presentations\OLLI\Presentation at OLLI July 7, 2009; Better Things for Better Living\ALL WH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609600"/>
            <a:ext cx="12201525" cy="9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2C9609-5609-974E-950E-8545E24EB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1295400"/>
            <a:ext cx="9067800" cy="335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783F82-B5D3-0A4C-AD7F-C809756EC622}"/>
              </a:ext>
            </a:extLst>
          </p:cNvPr>
          <p:cNvSpPr txBox="1"/>
          <p:nvPr/>
        </p:nvSpPr>
        <p:spPr>
          <a:xfrm>
            <a:off x="1693148" y="381000"/>
            <a:ext cx="5801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X-Ray Diffraction* of DNA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09C93-A4D7-D448-8B02-8B26B5CD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9DD7A-15F4-064F-9884-1F436313760F}"/>
              </a:ext>
            </a:extLst>
          </p:cNvPr>
          <p:cNvSpPr txBox="1"/>
          <p:nvPr/>
        </p:nvSpPr>
        <p:spPr>
          <a:xfrm>
            <a:off x="444335" y="5334000"/>
            <a:ext cx="721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* Diffraction is the bending of waves around obstacles and openings</a:t>
            </a:r>
          </a:p>
        </p:txBody>
      </p:sp>
    </p:spTree>
    <p:extLst>
      <p:ext uri="{BB962C8B-B14F-4D97-AF65-F5344CB8AC3E}">
        <p14:creationId xmlns:p14="http://schemas.microsoft.com/office/powerpoint/2010/main" val="169755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6E8DDF-ADA8-FA49-8F93-22EDE56D3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507" y="0"/>
            <a:ext cx="5425693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38F42B-A487-4E40-8CF6-784FC2696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558D29-8070-8547-A6F7-258C60BFF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450" y="6646863"/>
            <a:ext cx="21209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45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7" name="Picture 3" descr="vladstudio_skitrack_1024x7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12185650" cy="91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Lorrin\Documents\Presentations\OLLI\Presentation at OLLI July 7, 2009; Better Things for Better Living\ALL WH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12201525" cy="9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DB386F-B1FE-FF4B-AFF4-2F7512FC4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320" y="679005"/>
            <a:ext cx="6482080" cy="6167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C3A2C-31A2-6E40-B1D0-2936B27CB859}"/>
              </a:ext>
            </a:extLst>
          </p:cNvPr>
          <p:cNvSpPr txBox="1"/>
          <p:nvPr/>
        </p:nvSpPr>
        <p:spPr>
          <a:xfrm>
            <a:off x="967878" y="0"/>
            <a:ext cx="5485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Rosalind Franklin’s X-ray diffraction of DNA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Photo #51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EDBB3-4CD1-CB4E-AC38-CF3BA7B1F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2CB64163-7B64-AD47-BCC5-E76C003E0F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3111" y="85598"/>
            <a:ext cx="374269" cy="37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89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E68A31-7D2A-014A-9BF2-A0C324BD0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EA452-2EEF-5245-A225-AA56D982B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928749"/>
            <a:ext cx="3956050" cy="5298440"/>
          </a:xfrm>
          <a:prstGeom prst="rect">
            <a:avLst/>
          </a:prstGeom>
        </p:spPr>
      </p:pic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1509DA39-0E10-B74C-9902-8B9296A99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6296008"/>
            <a:ext cx="320802" cy="318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281F69-19D4-2540-9D44-8C10FE31808C}"/>
              </a:ext>
            </a:extLst>
          </p:cNvPr>
          <p:cNvSpPr txBox="1"/>
          <p:nvPr/>
        </p:nvSpPr>
        <p:spPr>
          <a:xfrm>
            <a:off x="342545" y="35625"/>
            <a:ext cx="25667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Rosalind Franklin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1920-1958</a:t>
            </a:r>
          </a:p>
          <a:p>
            <a:pPr algn="ctr"/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684F8-D035-344B-9180-D121EF905F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920259"/>
            <a:ext cx="4076065" cy="32848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0D9558-582E-AD42-9154-A63BC959CEE1}"/>
              </a:ext>
            </a:extLst>
          </p:cNvPr>
          <p:cNvSpPr txBox="1"/>
          <p:nvPr/>
        </p:nvSpPr>
        <p:spPr>
          <a:xfrm>
            <a:off x="6258185" y="4231585"/>
            <a:ext cx="1160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7074C7-01F2-3A47-8D53-E60CCBCF14BB}"/>
              </a:ext>
            </a:extLst>
          </p:cNvPr>
          <p:cNvSpPr txBox="1"/>
          <p:nvPr/>
        </p:nvSpPr>
        <p:spPr>
          <a:xfrm>
            <a:off x="5230302" y="4705290"/>
            <a:ext cx="3348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Ph.D. Cambridge University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(physical chemistry)</a:t>
            </a:r>
          </a:p>
        </p:txBody>
      </p:sp>
      <p:pic>
        <p:nvPicPr>
          <p:cNvPr id="11" name="Picture 10">
            <a:hlinkClick r:id="rId8"/>
            <a:extLst>
              <a:ext uri="{FF2B5EF4-FFF2-40B4-BE49-F238E27FC236}">
                <a16:creationId xmlns:a16="http://schemas.microsoft.com/office/drawing/2014/main" id="{505F79A9-F7AB-DD4D-A2D1-487608E67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274" y="118460"/>
            <a:ext cx="374269" cy="371602"/>
          </a:xfrm>
          <a:prstGeom prst="rect">
            <a:avLst/>
          </a:prstGeom>
        </p:spPr>
      </p:pic>
      <p:pic>
        <p:nvPicPr>
          <p:cNvPr id="10" name="Picture 9">
            <a:hlinkClick r:id="rId9"/>
            <a:extLst>
              <a:ext uri="{FF2B5EF4-FFF2-40B4-BE49-F238E27FC236}">
                <a16:creationId xmlns:a16="http://schemas.microsoft.com/office/drawing/2014/main" id="{F149E5A6-4DAF-6149-ACA9-D12BD9D05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9484" y="118460"/>
            <a:ext cx="374269" cy="371602"/>
          </a:xfrm>
          <a:prstGeom prst="rect">
            <a:avLst/>
          </a:prstGeom>
        </p:spPr>
      </p:pic>
      <p:pic>
        <p:nvPicPr>
          <p:cNvPr id="9" name="Picture 8">
            <a:hlinkClick r:id="rId10"/>
            <a:extLst>
              <a:ext uri="{FF2B5EF4-FFF2-40B4-BE49-F238E27FC236}">
                <a16:creationId xmlns:a16="http://schemas.microsoft.com/office/drawing/2014/main" id="{BF4FB105-9AE1-2341-B17C-48CC24C3F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694" y="118460"/>
            <a:ext cx="374269" cy="3716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2795A3-E0BA-C748-9ADD-49E368AC905C}"/>
              </a:ext>
            </a:extLst>
          </p:cNvPr>
          <p:cNvSpPr txBox="1"/>
          <p:nvPr/>
        </p:nvSpPr>
        <p:spPr>
          <a:xfrm>
            <a:off x="533400" y="6235431"/>
            <a:ext cx="335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“Women of the Year issue”</a:t>
            </a:r>
          </a:p>
        </p:txBody>
      </p:sp>
    </p:spTree>
    <p:extLst>
      <p:ext uri="{BB962C8B-B14F-4D97-AF65-F5344CB8AC3E}">
        <p14:creationId xmlns:p14="http://schemas.microsoft.com/office/powerpoint/2010/main" val="984424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83C72-A9CA-314C-8FCE-A1AE3C9A8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293" y="0"/>
            <a:ext cx="691741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3C2BD6-C6AF-7F40-871E-4D48793AC61A}"/>
              </a:ext>
            </a:extLst>
          </p:cNvPr>
          <p:cNvSpPr txBox="1"/>
          <p:nvPr/>
        </p:nvSpPr>
        <p:spPr>
          <a:xfrm>
            <a:off x="187093" y="5534775"/>
            <a:ext cx="1527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James Watson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1928-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9F9776-724F-9B49-B358-6FF39D406808}"/>
              </a:ext>
            </a:extLst>
          </p:cNvPr>
          <p:cNvSpPr txBox="1"/>
          <p:nvPr/>
        </p:nvSpPr>
        <p:spPr>
          <a:xfrm>
            <a:off x="6059060" y="5534775"/>
            <a:ext cx="1350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Francis Crick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1966-2004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F1358-3209-3E4C-BCEF-31397A334858}"/>
              </a:ext>
            </a:extLst>
          </p:cNvPr>
          <p:cNvSpPr txBox="1"/>
          <p:nvPr/>
        </p:nvSpPr>
        <p:spPr>
          <a:xfrm>
            <a:off x="-35126" y="122872"/>
            <a:ext cx="17299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1962 Nobel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in Physiology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or Medicine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with 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Maurice Wilkins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F3AB5B-792B-DA4E-A941-32692AB26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7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7" name="Picture 3" descr="vladstudio_skitrack_1024x7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12185650" cy="91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Lorrin\Documents\Presentations\OLLI\Presentation at OLLI July 7, 2009; Better Things for Better Living\ALL WH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12201525" cy="9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3F365-54CE-0841-BBC3-11176511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3A2D9-183D-334A-9763-504A59530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4476" y="0"/>
            <a:ext cx="4915048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EC9513-7FED-304C-85D7-C4A885D69A69}"/>
              </a:ext>
            </a:extLst>
          </p:cNvPr>
          <p:cNvSpPr txBox="1"/>
          <p:nvPr/>
        </p:nvSpPr>
        <p:spPr>
          <a:xfrm>
            <a:off x="3358738" y="6477000"/>
            <a:ext cx="5328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D. Watson &amp; F.H.C. Crick </a:t>
            </a:r>
            <a:r>
              <a:rPr lang="en-US" i="1" dirty="0"/>
              <a:t>Nature</a:t>
            </a:r>
            <a:r>
              <a:rPr lang="en-US" dirty="0"/>
              <a:t> 71, 737-738 (1953)</a:t>
            </a:r>
          </a:p>
        </p:txBody>
      </p:sp>
      <p:pic>
        <p:nvPicPr>
          <p:cNvPr id="5" name="Picture 4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123694"/>
            <a:ext cx="374269" cy="371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30068E-EB56-CD4E-B720-B72A9C320D1B}"/>
              </a:ext>
            </a:extLst>
          </p:cNvPr>
          <p:cNvSpPr txBox="1"/>
          <p:nvPr/>
        </p:nvSpPr>
        <p:spPr>
          <a:xfrm rot="2477575">
            <a:off x="6560373" y="804603"/>
            <a:ext cx="2595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 landmark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paper in science</a:t>
            </a:r>
          </a:p>
        </p:txBody>
      </p:sp>
    </p:spTree>
    <p:extLst>
      <p:ext uri="{BB962C8B-B14F-4D97-AF65-F5344CB8AC3E}">
        <p14:creationId xmlns:p14="http://schemas.microsoft.com/office/powerpoint/2010/main" val="3677557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260" y="1138425"/>
            <a:ext cx="7772400" cy="1374345"/>
          </a:xfrm>
        </p:spPr>
        <p:txBody>
          <a:bodyPr>
            <a:normAutofit/>
          </a:bodyPr>
          <a:lstStyle/>
          <a:p>
            <a:r>
              <a:rPr lang="en-US" dirty="0"/>
              <a:t>DNA—A Spiral Double Helix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525" y="6639940"/>
            <a:ext cx="533400" cy="209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EECC53-A2E8-6549-AC1D-0C647DE358DE}"/>
              </a:ext>
            </a:extLst>
          </p:cNvPr>
          <p:cNvSpPr txBox="1"/>
          <p:nvPr/>
        </p:nvSpPr>
        <p:spPr>
          <a:xfrm rot="20259862">
            <a:off x="2623739" y="4070748"/>
            <a:ext cx="3671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 3" pitchFamily="2" charset="2"/>
              </a:rPr>
              <a:t>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———— 3.4 nm ———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 3" pitchFamily="2" charset="2"/>
              </a:rPr>
              <a:t></a:t>
            </a:r>
            <a:r>
              <a:rPr lang="en-US" sz="2000" dirty="0"/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0091F9-06D6-9843-B359-37FA4969041B}"/>
              </a:ext>
            </a:extLst>
          </p:cNvPr>
          <p:cNvSpPr txBox="1"/>
          <p:nvPr/>
        </p:nvSpPr>
        <p:spPr>
          <a:xfrm rot="3635138">
            <a:off x="6086914" y="2681353"/>
            <a:ext cx="2630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Wingdings 3" pitchFamily="2" charset="2"/>
              </a:rPr>
              <a:t>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———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2.1 nm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———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 3" pitchFamily="2" charset="2"/>
              </a:rPr>
              <a:t></a:t>
            </a:r>
            <a:r>
              <a:rPr lang="en-US" sz="1400" dirty="0"/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847907-A0D0-2C4A-8E09-199DA59075FB}"/>
              </a:ext>
            </a:extLst>
          </p:cNvPr>
          <p:cNvSpPr txBox="1"/>
          <p:nvPr/>
        </p:nvSpPr>
        <p:spPr>
          <a:xfrm>
            <a:off x="6088207" y="4293416"/>
            <a:ext cx="2502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3.4/2.1 =  1.6190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7C02B2-8623-0F47-AEA4-7D78DA312D20}"/>
              </a:ext>
            </a:extLst>
          </p:cNvPr>
          <p:cNvSpPr txBox="1"/>
          <p:nvPr/>
        </p:nvSpPr>
        <p:spPr>
          <a:xfrm>
            <a:off x="5254966" y="4876800"/>
            <a:ext cx="3780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1.618033989…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A0DEB-5871-3B4F-9C78-D329731414BE}"/>
              </a:ext>
            </a:extLst>
          </p:cNvPr>
          <p:cNvSpPr txBox="1"/>
          <p:nvPr/>
        </p:nvSpPr>
        <p:spPr>
          <a:xfrm>
            <a:off x="5612436" y="5334000"/>
            <a:ext cx="2566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(divine proportion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aka golden ratio)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F05929-581B-ED43-B24A-ABB933B8A57D}"/>
              </a:ext>
            </a:extLst>
          </p:cNvPr>
          <p:cNvSpPr txBox="1"/>
          <p:nvPr/>
        </p:nvSpPr>
        <p:spPr>
          <a:xfrm>
            <a:off x="5334000" y="6207072"/>
            <a:ext cx="3312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½ + (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√5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÷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3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7" name="Picture 3" descr="vladstudio_skitrack_1024x7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12185650" cy="91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Lorrin\Documents\Presentations\OLLI\Presentation at OLLI July 7, 2009; Better Things for Better Living\ALL WH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12201525" cy="9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19E822-8877-C449-B039-F37317D44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533" y="0"/>
            <a:ext cx="464893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07EB07-B784-3340-A438-6CC658AC1C23}"/>
              </a:ext>
            </a:extLst>
          </p:cNvPr>
          <p:cNvSpPr txBox="1"/>
          <p:nvPr/>
        </p:nvSpPr>
        <p:spPr>
          <a:xfrm>
            <a:off x="2043791" y="242676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42EA16-EACE-8649-B340-4996C6FA61A2}"/>
              </a:ext>
            </a:extLst>
          </p:cNvPr>
          <p:cNvSpPr txBox="1"/>
          <p:nvPr/>
        </p:nvSpPr>
        <p:spPr>
          <a:xfrm>
            <a:off x="6496920" y="236665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5986F5-6C8D-0E4D-A835-78142210C147}"/>
              </a:ext>
            </a:extLst>
          </p:cNvPr>
          <p:cNvSpPr txBox="1"/>
          <p:nvPr/>
        </p:nvSpPr>
        <p:spPr>
          <a:xfrm>
            <a:off x="2043791" y="387617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C9323-5912-A945-A480-15305F92E8C0}"/>
              </a:ext>
            </a:extLst>
          </p:cNvPr>
          <p:cNvSpPr txBox="1"/>
          <p:nvPr/>
        </p:nvSpPr>
        <p:spPr>
          <a:xfrm>
            <a:off x="6485045" y="371659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35186-FEE8-F94B-827C-620516A0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34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7" name="Picture 3" descr="vladstudio_skitrack_1024x7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749439"/>
            <a:ext cx="12185650" cy="91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Lorrin\Documents\Presentations\OLLI\Presentation at OLLI July 7, 2009; Better Things for Better Living\ALL WH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781050"/>
            <a:ext cx="12201525" cy="9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80" y="985720"/>
            <a:ext cx="7023100" cy="2616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58034" y="148367"/>
            <a:ext cx="4828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DNA—Bonding Pairs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4030" y="3866415"/>
            <a:ext cx="342900" cy="228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490" y="3429000"/>
            <a:ext cx="6235700" cy="27813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480606" y="1187884"/>
            <a:ext cx="914400" cy="618109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560491" y="3839581"/>
            <a:ext cx="914400" cy="618109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961430" y="4541370"/>
            <a:ext cx="1005840" cy="6181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034582" y="1984765"/>
            <a:ext cx="1005840" cy="6181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961430" y="5295043"/>
            <a:ext cx="914400" cy="618109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2124" y="2774870"/>
            <a:ext cx="1907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 + T = 1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7696" y="3278754"/>
            <a:ext cx="1936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G + C = 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8D546-BC60-D347-AEFE-5D83E4E46FB9}"/>
              </a:ext>
            </a:extLst>
          </p:cNvPr>
          <p:cNvSpPr txBox="1"/>
          <p:nvPr/>
        </p:nvSpPr>
        <p:spPr>
          <a:xfrm>
            <a:off x="6052319" y="3446755"/>
            <a:ext cx="2882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Adenine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≠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Cytosine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6B980-8DEE-4C4E-8E8C-A8A50D2DE474}"/>
              </a:ext>
            </a:extLst>
          </p:cNvPr>
          <p:cNvSpPr txBox="1"/>
          <p:nvPr/>
        </p:nvSpPr>
        <p:spPr>
          <a:xfrm>
            <a:off x="6040204" y="3820180"/>
            <a:ext cx="2892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Guanine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≠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Thymine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D559C2-AB47-3344-A2E1-1F8A1AB24928}"/>
              </a:ext>
            </a:extLst>
          </p:cNvPr>
          <p:cNvSpPr txBox="1"/>
          <p:nvPr/>
        </p:nvSpPr>
        <p:spPr>
          <a:xfrm>
            <a:off x="1524000" y="212445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D0F001-5FF7-4E42-9436-A46562DC2DFD}"/>
              </a:ext>
            </a:extLst>
          </p:cNvPr>
          <p:cNvSpPr txBox="1"/>
          <p:nvPr/>
        </p:nvSpPr>
        <p:spPr>
          <a:xfrm>
            <a:off x="6786566" y="216294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BD169C-75B3-FC4B-B7C4-EC42540284BC}"/>
              </a:ext>
            </a:extLst>
          </p:cNvPr>
          <p:cNvSpPr txBox="1"/>
          <p:nvPr/>
        </p:nvSpPr>
        <p:spPr>
          <a:xfrm>
            <a:off x="2659181" y="539645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925A75-8917-B64F-99B0-82028C0084A2}"/>
              </a:ext>
            </a:extLst>
          </p:cNvPr>
          <p:cNvSpPr txBox="1"/>
          <p:nvPr/>
        </p:nvSpPr>
        <p:spPr>
          <a:xfrm>
            <a:off x="6319373" y="548035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9D287-F05D-FC4E-9D9A-179B27A48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2215" y="2488574"/>
            <a:ext cx="584200" cy="228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5EA9EE-01F6-F54F-BD1A-62D330946F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8628" y="5556597"/>
            <a:ext cx="584200" cy="228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D97AF35-24CA-5B4E-A20F-789720BEC4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221" y="3052340"/>
            <a:ext cx="584200" cy="228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8D1186-416E-2444-8D05-6724B9CE4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4969825"/>
            <a:ext cx="584200" cy="228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F45A996-E6DF-3042-8DF5-A3E2C9F5C8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7600" y="2430362"/>
            <a:ext cx="5842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30" grpId="0" animBg="1"/>
      <p:bldP spid="31" grpId="0" animBg="1"/>
      <p:bldP spid="38" grpId="0" animBg="1"/>
      <p:bldP spid="3" grpId="0"/>
      <p:bldP spid="21" grpId="0"/>
      <p:bldP spid="4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7" name="Picture 3" descr="vladstudio_skitrack_1024x7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12185650" cy="91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Lorrin\Documents\Presentations\OLLI\Presentation at OLLI July 7, 2009; Better Things for Better Living\ALL WH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14325" y="-220589"/>
            <a:ext cx="12201525" cy="9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3F365-54CE-0841-BBC3-11176511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AC3975-A7B3-274D-BAB2-A11DBBAAC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1567"/>
            <a:ext cx="9144000" cy="4206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DAA6DF-EE76-F249-BF1F-34E8B6A3F3C5}"/>
              </a:ext>
            </a:extLst>
          </p:cNvPr>
          <p:cNvSpPr txBox="1"/>
          <p:nvPr/>
        </p:nvSpPr>
        <p:spPr>
          <a:xfrm>
            <a:off x="2764752" y="162580"/>
            <a:ext cx="3864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DNA Helical Bonding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7B8FB6-FAF7-0846-AD4F-ADA16219D878}"/>
              </a:ext>
            </a:extLst>
          </p:cNvPr>
          <p:cNvSpPr txBox="1"/>
          <p:nvPr/>
        </p:nvSpPr>
        <p:spPr>
          <a:xfrm>
            <a:off x="3909799" y="257774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A—C—G—T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B8941F-AAAC-6948-B87D-0463B37C7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134" y="3150944"/>
            <a:ext cx="6147731" cy="1959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AFA46D-D67C-5848-B933-9E1F59270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554" y="3385406"/>
            <a:ext cx="6147731" cy="1959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29E944-5A44-D643-A4D0-1A750D8AE1B2}"/>
              </a:ext>
            </a:extLst>
          </p:cNvPr>
          <p:cNvSpPr txBox="1"/>
          <p:nvPr/>
        </p:nvSpPr>
        <p:spPr>
          <a:xfrm>
            <a:off x="6953777" y="3722077"/>
            <a:ext cx="38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CEB78C-6E18-634D-8BC5-B05AF3F8656A}"/>
              </a:ext>
            </a:extLst>
          </p:cNvPr>
          <p:cNvSpPr txBox="1"/>
          <p:nvPr/>
        </p:nvSpPr>
        <p:spPr>
          <a:xfrm>
            <a:off x="1555387" y="3717951"/>
            <a:ext cx="38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541FA8-AEA9-A944-8B21-B648CC2ED56A}"/>
              </a:ext>
            </a:extLst>
          </p:cNvPr>
          <p:cNvSpPr txBox="1"/>
          <p:nvPr/>
        </p:nvSpPr>
        <p:spPr>
          <a:xfrm>
            <a:off x="1860187" y="3730040"/>
            <a:ext cx="38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0959F2-684E-E342-8D22-3E864873E4FB}"/>
              </a:ext>
            </a:extLst>
          </p:cNvPr>
          <p:cNvSpPr txBox="1"/>
          <p:nvPr/>
        </p:nvSpPr>
        <p:spPr>
          <a:xfrm>
            <a:off x="2627052" y="3728144"/>
            <a:ext cx="38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FEC313-8C37-D646-9B7C-6689A6B813AF}"/>
              </a:ext>
            </a:extLst>
          </p:cNvPr>
          <p:cNvSpPr txBox="1"/>
          <p:nvPr/>
        </p:nvSpPr>
        <p:spPr>
          <a:xfrm>
            <a:off x="2940599" y="3737551"/>
            <a:ext cx="38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1FBAF1-8F95-F944-80CE-5E6081E30EB0}"/>
              </a:ext>
            </a:extLst>
          </p:cNvPr>
          <p:cNvSpPr txBox="1"/>
          <p:nvPr/>
        </p:nvSpPr>
        <p:spPr>
          <a:xfrm>
            <a:off x="6180745" y="3727778"/>
            <a:ext cx="38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3B43A7-B7F6-B743-BAAF-B1585A62FB1B}"/>
              </a:ext>
            </a:extLst>
          </p:cNvPr>
          <p:cNvSpPr txBox="1"/>
          <p:nvPr/>
        </p:nvSpPr>
        <p:spPr>
          <a:xfrm>
            <a:off x="7428295" y="3714605"/>
            <a:ext cx="38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75A6CC-FA80-2448-AFED-0B44E7352EA7}"/>
              </a:ext>
            </a:extLst>
          </p:cNvPr>
          <p:cNvSpPr txBox="1"/>
          <p:nvPr/>
        </p:nvSpPr>
        <p:spPr>
          <a:xfrm>
            <a:off x="5407714" y="3737971"/>
            <a:ext cx="38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E7BC4C-63D4-B64E-84E9-B732B78EFF5A}"/>
              </a:ext>
            </a:extLst>
          </p:cNvPr>
          <p:cNvSpPr txBox="1"/>
          <p:nvPr/>
        </p:nvSpPr>
        <p:spPr>
          <a:xfrm>
            <a:off x="2692892" y="4816350"/>
            <a:ext cx="1207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A≠C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E34233-ED9C-8949-A603-166DB9B24903}"/>
              </a:ext>
            </a:extLst>
          </p:cNvPr>
          <p:cNvSpPr txBox="1"/>
          <p:nvPr/>
        </p:nvSpPr>
        <p:spPr>
          <a:xfrm>
            <a:off x="5407714" y="4770997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G≠T</a:t>
            </a:r>
          </a:p>
        </p:txBody>
      </p:sp>
    </p:spTree>
    <p:extLst>
      <p:ext uri="{BB962C8B-B14F-4D97-AF65-F5344CB8AC3E}">
        <p14:creationId xmlns:p14="http://schemas.microsoft.com/office/powerpoint/2010/main" val="28820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2" grpId="0"/>
      <p:bldP spid="23" grpId="0"/>
      <p:bldP spid="25" grpId="0"/>
      <p:bldP spid="11" grpId="0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6978" y="153987"/>
            <a:ext cx="7392987" cy="990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Has Any Binary Data Been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Stored in Synthetic DNA?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3813" y="1631576"/>
            <a:ext cx="7162800" cy="4582396"/>
          </a:xfrm>
        </p:spPr>
        <p:txBody>
          <a:bodyPr/>
          <a:lstStyle/>
          <a:p>
            <a:pPr>
              <a:spcAft>
                <a:spcPts val="5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word “hello”</a:t>
            </a:r>
          </a:p>
          <a:p>
            <a:pPr>
              <a:spcAft>
                <a:spcPts val="5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movie (22 MB) “The Galloping Mare” from 1878</a:t>
            </a:r>
          </a:p>
          <a:p>
            <a:pPr>
              <a:spcAft>
                <a:spcPts val="5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$50 Amazon gift card</a:t>
            </a:r>
          </a:p>
          <a:p>
            <a:pPr>
              <a:spcAft>
                <a:spcPts val="5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Tolstoy’s novel “War and Peace”</a:t>
            </a:r>
          </a:p>
          <a:p>
            <a:pPr>
              <a:spcAft>
                <a:spcPts val="5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 of Wikipedia in English (16 GB)</a:t>
            </a:r>
          </a:p>
          <a:p>
            <a:pPr>
              <a:spcAft>
                <a:spcPts val="5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Landmark paper by Watson &amp; Crick*</a:t>
            </a:r>
          </a:p>
          <a:p>
            <a:pPr>
              <a:spcAft>
                <a:spcPts val="5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more information see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66E4BA-B600-0C47-A553-0A50DDE0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887C-63E3-4897-BACB-14BEDDCBF72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E66EEE26-B5E7-754C-B656-85D22B2FF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865" y="1699846"/>
            <a:ext cx="374269" cy="333502"/>
          </a:xfrm>
          <a:prstGeom prst="rect">
            <a:avLst/>
          </a:prstGeom>
        </p:spPr>
      </p:pic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D693B53C-226A-A048-B8C3-F8844D4CD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983" y="5562600"/>
            <a:ext cx="374269" cy="333502"/>
          </a:xfrm>
          <a:prstGeom prst="rect">
            <a:avLst/>
          </a:prstGeom>
        </p:spPr>
      </p:pic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BA5AA0DB-F81B-8049-9B9F-DB32BDAB4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931" y="5562600"/>
            <a:ext cx="374269" cy="333502"/>
          </a:xfrm>
          <a:prstGeom prst="rect">
            <a:avLst/>
          </a:prstGeom>
        </p:spPr>
      </p:pic>
      <p:pic>
        <p:nvPicPr>
          <p:cNvPr id="9" name="Picture 8">
            <a:hlinkClick r:id="rId7"/>
            <a:extLst>
              <a:ext uri="{FF2B5EF4-FFF2-40B4-BE49-F238E27FC236}">
                <a16:creationId xmlns:a16="http://schemas.microsoft.com/office/drawing/2014/main" id="{5BBD2BEA-7805-DE4A-924F-7B84E0A16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731" y="4428571"/>
            <a:ext cx="374269" cy="333502"/>
          </a:xfrm>
          <a:prstGeom prst="rect">
            <a:avLst/>
          </a:prstGeom>
        </p:spPr>
      </p:pic>
      <p:pic>
        <p:nvPicPr>
          <p:cNvPr id="10" name="Picture 9">
            <a:hlinkClick r:id="rId8"/>
            <a:extLst>
              <a:ext uri="{FF2B5EF4-FFF2-40B4-BE49-F238E27FC236}">
                <a16:creationId xmlns:a16="http://schemas.microsoft.com/office/drawing/2014/main" id="{02C1D441-D8D1-9640-8CEE-67303335C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3857498"/>
            <a:ext cx="374269" cy="333502"/>
          </a:xfrm>
          <a:prstGeom prst="rect">
            <a:avLst/>
          </a:prstGeom>
        </p:spPr>
      </p:pic>
      <p:pic>
        <p:nvPicPr>
          <p:cNvPr id="11" name="Picture 10">
            <a:hlinkClick r:id="rId9"/>
            <a:extLst>
              <a:ext uri="{FF2B5EF4-FFF2-40B4-BE49-F238E27FC236}">
                <a16:creationId xmlns:a16="http://schemas.microsoft.com/office/drawing/2014/main" id="{DCB342B7-F2C2-4443-91A6-AC1B77379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273007"/>
            <a:ext cx="374269" cy="333502"/>
          </a:xfrm>
          <a:prstGeom prst="rect">
            <a:avLst/>
          </a:prstGeom>
        </p:spPr>
      </p:pic>
      <p:pic>
        <p:nvPicPr>
          <p:cNvPr id="12" name="Picture 11">
            <a:hlinkClick r:id="rId10"/>
            <a:extLst>
              <a:ext uri="{FF2B5EF4-FFF2-40B4-BE49-F238E27FC236}">
                <a16:creationId xmlns:a16="http://schemas.microsoft.com/office/drawing/2014/main" id="{E9FDFE22-13B1-E544-8090-BE49DDD78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681351"/>
            <a:ext cx="374269" cy="333502"/>
          </a:xfrm>
          <a:prstGeom prst="rect">
            <a:avLst/>
          </a:prstGeom>
        </p:spPr>
      </p:pic>
      <p:pic>
        <p:nvPicPr>
          <p:cNvPr id="13" name="Picture 12">
            <a:hlinkClick r:id="rId11"/>
            <a:extLst>
              <a:ext uri="{FF2B5EF4-FFF2-40B4-BE49-F238E27FC236}">
                <a16:creationId xmlns:a16="http://schemas.microsoft.com/office/drawing/2014/main" id="{8CD47DD2-1B85-4341-BED4-6A61D7EDB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171" y="5562600"/>
            <a:ext cx="374269" cy="333502"/>
          </a:xfrm>
          <a:prstGeom prst="rect">
            <a:avLst/>
          </a:prstGeom>
        </p:spPr>
      </p:pic>
      <p:pic>
        <p:nvPicPr>
          <p:cNvPr id="14" name="Picture 13">
            <a:hlinkClick r:id="rId12"/>
            <a:extLst>
              <a:ext uri="{FF2B5EF4-FFF2-40B4-BE49-F238E27FC236}">
                <a16:creationId xmlns:a16="http://schemas.microsoft.com/office/drawing/2014/main" id="{75D24BA0-F7A3-2B45-88C2-114D23666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292" y="5562600"/>
            <a:ext cx="374269" cy="333502"/>
          </a:xfrm>
          <a:prstGeom prst="rect">
            <a:avLst/>
          </a:prstGeom>
        </p:spPr>
      </p:pic>
      <p:pic>
        <p:nvPicPr>
          <p:cNvPr id="15" name="Picture 14">
            <a:hlinkClick r:id="rId13"/>
            <a:extLst>
              <a:ext uri="{FF2B5EF4-FFF2-40B4-BE49-F238E27FC236}">
                <a16:creationId xmlns:a16="http://schemas.microsoft.com/office/drawing/2014/main" id="{C73D9526-6373-4342-95BD-9B1B63931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087" y="5036227"/>
            <a:ext cx="374269" cy="333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BB842B-3078-634A-BC0C-5182254367F5}"/>
              </a:ext>
            </a:extLst>
          </p:cNvPr>
          <p:cNvSpPr txBox="1"/>
          <p:nvPr/>
        </p:nvSpPr>
        <p:spPr>
          <a:xfrm>
            <a:off x="1293813" y="6228137"/>
            <a:ext cx="5328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J. D. Watson &amp; F.H.C. Crick </a:t>
            </a:r>
            <a:r>
              <a:rPr lang="en-US" i="1" dirty="0"/>
              <a:t>Nature</a:t>
            </a:r>
            <a:r>
              <a:rPr lang="en-US" dirty="0"/>
              <a:t> 71, 737-738 (1953)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8F746D-93FA-7549-98FC-09754EB00C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400" y="6721475"/>
            <a:ext cx="1143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7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6525"/>
            <a:ext cx="7620000" cy="990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Much Digital Stuff Can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Stored in DNA?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451350"/>
          </a:xfrm>
        </p:spPr>
        <p:txBody>
          <a:bodyPr>
            <a:normAutofit/>
          </a:bodyPr>
          <a:lstStyle/>
          <a:p>
            <a:pPr>
              <a:spcAft>
                <a:spcPts val="5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~200,000 TB in 1 gram of DNA (~1/28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an ounce)</a:t>
            </a:r>
          </a:p>
          <a:p>
            <a:pPr>
              <a:spcAft>
                <a:spcPts val="5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one g DNA—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64 billion copies of Tolstoy’s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War and Peace</a:t>
            </a:r>
          </a:p>
          <a:p>
            <a:pPr>
              <a:spcAft>
                <a:spcPts val="5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Durable for thousands of years (millions?)</a:t>
            </a:r>
          </a:p>
          <a:p>
            <a:pPr>
              <a:spcAft>
                <a:spcPts val="5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lvl="1">
              <a:spcAft>
                <a:spcPts val="500"/>
              </a:spcAft>
            </a:pPr>
            <a:r>
              <a:rPr lang="en-US" sz="2600" u="sng" dirty="0">
                <a:latin typeface="Arial" panose="020B0604020202020204" pitchFamily="34" charset="0"/>
                <a:cs typeface="Arial" panose="020B0604020202020204" pitchFamily="34" charset="0"/>
              </a:rPr>
              <a:t>Expensive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to encode</a:t>
            </a:r>
          </a:p>
          <a:p>
            <a:pPr lvl="1">
              <a:spcAft>
                <a:spcPts val="500"/>
              </a:spcAft>
            </a:pPr>
            <a:r>
              <a:rPr lang="en-US" sz="2600" u="sng" dirty="0">
                <a:latin typeface="Arial" panose="020B0604020202020204" pitchFamily="34" charset="0"/>
                <a:cs typeface="Arial" panose="020B0604020202020204" pitchFamily="34" charset="0"/>
              </a:rPr>
              <a:t>Slow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to encode and decode</a:t>
            </a:r>
          </a:p>
          <a:p>
            <a:pPr>
              <a:spcAft>
                <a:spcPts val="5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66E4BA-B600-0C47-A553-0A50DDE0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B887C-63E3-4897-BACB-14BEDDCBF728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6307F2-A5AE-254A-9C3A-44078F75A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6721475"/>
            <a:ext cx="1143000" cy="33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7F5E61-A9E2-E144-BEE5-0B9313177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799" y="4378569"/>
            <a:ext cx="3475990" cy="20899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2FF6B8-8889-5C4E-9ADF-D79F1E337F43}"/>
              </a:ext>
            </a:extLst>
          </p:cNvPr>
          <p:cNvSpPr txBox="1"/>
          <p:nvPr/>
        </p:nvSpPr>
        <p:spPr>
          <a:xfrm>
            <a:off x="6100375" y="6144293"/>
            <a:ext cx="2686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Svalbard Global Seed Vault</a:t>
            </a:r>
          </a:p>
        </p:txBody>
      </p:sp>
    </p:spTree>
    <p:extLst>
      <p:ext uri="{BB962C8B-B14F-4D97-AF65-F5344CB8AC3E}">
        <p14:creationId xmlns:p14="http://schemas.microsoft.com/office/powerpoint/2010/main" val="2533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1524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6FAE51-AD84-2C40-91B6-49774A146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072510-F62C-2749-A00F-6EC758865017}"/>
              </a:ext>
            </a:extLst>
          </p:cNvPr>
          <p:cNvSpPr txBox="1"/>
          <p:nvPr/>
        </p:nvSpPr>
        <p:spPr>
          <a:xfrm>
            <a:off x="1251178" y="268069"/>
            <a:ext cx="667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surprising connections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201FA5-9E79-5648-B1B8-C8E4AC1B0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899795"/>
            <a:ext cx="8115300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217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C53C43-08F7-5240-B35D-2C858EDCA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BC345-2DE7-3441-B772-887019F4B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862"/>
            <a:ext cx="8077200" cy="645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6D134D-F0CF-7342-89DE-16C6935FB543}"/>
              </a:ext>
            </a:extLst>
          </p:cNvPr>
          <p:cNvSpPr txBox="1"/>
          <p:nvPr/>
        </p:nvSpPr>
        <p:spPr>
          <a:xfrm>
            <a:off x="2726943" y="115668"/>
            <a:ext cx="2376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Fifty 24” platters</a:t>
            </a:r>
          </a:p>
          <a:p>
            <a:r>
              <a:rPr lang="en-US" b="1" dirty="0"/>
              <a:t> 3.75 MB total capacity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9C31C2-94B9-8A41-A560-097DCF2FC460}"/>
              </a:ext>
            </a:extLst>
          </p:cNvPr>
          <p:cNvSpPr txBox="1"/>
          <p:nvPr/>
        </p:nvSpPr>
        <p:spPr>
          <a:xfrm>
            <a:off x="914400" y="115669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1956</a:t>
            </a:r>
          </a:p>
          <a:p>
            <a:r>
              <a:rPr lang="en-US" b="1" dirty="0"/>
              <a:t>IBM 350 HD</a:t>
            </a:r>
          </a:p>
        </p:txBody>
      </p:sp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BD51BD08-E51D-9A41-AE30-D5E2DD35F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2922" y="220599"/>
            <a:ext cx="374269" cy="371602"/>
          </a:xfrm>
          <a:prstGeom prst="rect">
            <a:avLst/>
          </a:prstGeom>
        </p:spPr>
      </p:pic>
      <p:pic>
        <p:nvPicPr>
          <p:cNvPr id="11" name="Picture 10">
            <a:hlinkClick r:id="rId7"/>
            <a:extLst>
              <a:ext uri="{FF2B5EF4-FFF2-40B4-BE49-F238E27FC236}">
                <a16:creationId xmlns:a16="http://schemas.microsoft.com/office/drawing/2014/main" id="{587D1116-561C-2A4F-AC6F-C50FC39C74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5625" y="220599"/>
            <a:ext cx="374269" cy="371602"/>
          </a:xfrm>
          <a:prstGeom prst="rect">
            <a:avLst/>
          </a:prstGeom>
        </p:spPr>
      </p:pic>
      <p:pic>
        <p:nvPicPr>
          <p:cNvPr id="12" name="Picture 11">
            <a:hlinkClick r:id="rId8"/>
            <a:extLst>
              <a:ext uri="{FF2B5EF4-FFF2-40B4-BE49-F238E27FC236}">
                <a16:creationId xmlns:a16="http://schemas.microsoft.com/office/drawing/2014/main" id="{E236C51C-9E1F-D84F-B2FE-08D580DDB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517" y="220599"/>
            <a:ext cx="374269" cy="371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0ABF6F-50A7-B346-9B83-64C711CAE7C3}"/>
              </a:ext>
            </a:extLst>
          </p:cNvPr>
          <p:cNvSpPr txBox="1"/>
          <p:nvPr/>
        </p:nvSpPr>
        <p:spPr>
          <a:xfrm>
            <a:off x="5320980" y="128954"/>
            <a:ext cx="1976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$29,522/month*</a:t>
            </a:r>
          </a:p>
          <a:p>
            <a:r>
              <a:rPr lang="en-US" sz="2000" b="1" dirty="0"/>
              <a:t>to lease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874F14-8183-BB46-9F87-790FEA77845E}"/>
              </a:ext>
            </a:extLst>
          </p:cNvPr>
          <p:cNvSpPr txBox="1"/>
          <p:nvPr/>
        </p:nvSpPr>
        <p:spPr>
          <a:xfrm>
            <a:off x="533400" y="6449646"/>
            <a:ext cx="1499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* 2020 dollars</a:t>
            </a:r>
          </a:p>
        </p:txBody>
      </p:sp>
    </p:spTree>
    <p:extLst>
      <p:ext uri="{BB962C8B-B14F-4D97-AF65-F5344CB8AC3E}">
        <p14:creationId xmlns:p14="http://schemas.microsoft.com/office/powerpoint/2010/main" val="311345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2C2AA7-4E3F-8641-B308-CE21FEDD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728DB-9BFD-7F41-B3F2-74B34B92F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8" y="114300"/>
            <a:ext cx="4254500" cy="6629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E814D3-C16C-8647-9D7D-5EA75633BCC4}"/>
              </a:ext>
            </a:extLst>
          </p:cNvPr>
          <p:cNvSpPr txBox="1"/>
          <p:nvPr/>
        </p:nvSpPr>
        <p:spPr>
          <a:xfrm>
            <a:off x="4579917" y="304800"/>
            <a:ext cx="30989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 Elements HD</a:t>
            </a:r>
          </a:p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TB at $217.51 </a:t>
            </a:r>
          </a:p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Amazon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ED90B0-1D8F-1C45-B3B4-44F1BD667FAD}"/>
              </a:ext>
            </a:extLst>
          </p:cNvPr>
          <p:cNvSpPr txBox="1"/>
          <p:nvPr/>
        </p:nvSpPr>
        <p:spPr>
          <a:xfrm>
            <a:off x="4552981" y="3017369"/>
            <a:ext cx="3361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Assuming a 5 year</a:t>
            </a:r>
          </a:p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expectancy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1C6D17-0DF9-8C4D-B52D-9A7321EC40E9}"/>
              </a:ext>
            </a:extLst>
          </p:cNvPr>
          <p:cNvSpPr txBox="1"/>
          <p:nvPr/>
        </p:nvSpPr>
        <p:spPr>
          <a:xfrm>
            <a:off x="4593504" y="4206875"/>
            <a:ext cx="28023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¢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0.0001813 per</a:t>
            </a:r>
          </a:p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MB/5-years</a:t>
            </a:r>
          </a:p>
        </p:txBody>
      </p:sp>
    </p:spTree>
    <p:extLst>
      <p:ext uri="{BB962C8B-B14F-4D97-AF65-F5344CB8AC3E}">
        <p14:creationId xmlns:p14="http://schemas.microsoft.com/office/powerpoint/2010/main" val="332553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Encoding Data Into DNA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29" y="3974090"/>
            <a:ext cx="2302948" cy="521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011011001…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6648450"/>
            <a:ext cx="533400" cy="2095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1A586-841F-5A4E-B7BC-E0B893F5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71A4A-0B66-334F-8ACF-FD65853B0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450" y="2466975"/>
            <a:ext cx="3790950" cy="3629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2DF94B-B431-114F-A36A-B4D285F11A5A}"/>
              </a:ext>
            </a:extLst>
          </p:cNvPr>
          <p:cNvSpPr txBox="1"/>
          <p:nvPr/>
        </p:nvSpPr>
        <p:spPr>
          <a:xfrm>
            <a:off x="7801100" y="326387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87F093-4EA9-6447-B3DC-DE75768140A4}"/>
              </a:ext>
            </a:extLst>
          </p:cNvPr>
          <p:cNvSpPr txBox="1"/>
          <p:nvPr/>
        </p:nvSpPr>
        <p:spPr>
          <a:xfrm>
            <a:off x="7836725" y="393847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5D7C80-0FFA-FD4E-82B5-605F0479DFD5}"/>
              </a:ext>
            </a:extLst>
          </p:cNvPr>
          <p:cNvSpPr txBox="1"/>
          <p:nvPr/>
        </p:nvSpPr>
        <p:spPr>
          <a:xfrm>
            <a:off x="2927513" y="3446115"/>
            <a:ext cx="1263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28D675-8D7A-5F4F-BD0D-DD38E23F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74" y="1327850"/>
            <a:ext cx="1755775" cy="25177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913C5B-6FE3-DD41-8D84-3F891D01A08B}"/>
              </a:ext>
            </a:extLst>
          </p:cNvPr>
          <p:cNvSpPr txBox="1"/>
          <p:nvPr/>
        </p:nvSpPr>
        <p:spPr>
          <a:xfrm>
            <a:off x="0" y="4572000"/>
            <a:ext cx="4394152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“Neither a borrower nor a lender be; </a:t>
            </a: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for loan oft loses both itself and friend.”</a:t>
            </a:r>
          </a:p>
          <a:p>
            <a:pPr algn="r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Hamlet Act 1, Scene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7D194C-293D-3441-A9CD-C83ED07DFB80}"/>
              </a:ext>
            </a:extLst>
          </p:cNvPr>
          <p:cNvSpPr txBox="1"/>
          <p:nvPr/>
        </p:nvSpPr>
        <p:spPr>
          <a:xfrm rot="18613246">
            <a:off x="2362709" y="2412545"/>
            <a:ext cx="2151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orientation</a:t>
            </a:r>
          </a:p>
          <a:p>
            <a:r>
              <a:rPr lang="en-US" dirty="0"/>
              <a:t>or pattern of pits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496738-94C1-1141-B9CC-B660A33EFE40}"/>
              </a:ext>
            </a:extLst>
          </p:cNvPr>
          <p:cNvSpPr txBox="1"/>
          <p:nvPr/>
        </p:nvSpPr>
        <p:spPr>
          <a:xfrm rot="8059267">
            <a:off x="2181060" y="3475239"/>
            <a:ext cx="8146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06F436-1A85-8241-9D7B-7D086A91DF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558" y="5472430"/>
            <a:ext cx="2529205" cy="12490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3E7AFA-A68D-4B44-A525-D0A695C9F17B}"/>
              </a:ext>
            </a:extLst>
          </p:cNvPr>
          <p:cNvSpPr txBox="1"/>
          <p:nvPr/>
        </p:nvSpPr>
        <p:spPr>
          <a:xfrm>
            <a:off x="6738114" y="3118041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A—T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98BA3C-6D04-8F4E-81F8-88DD62D7B0E3}"/>
              </a:ext>
            </a:extLst>
          </p:cNvPr>
          <p:cNvSpPr txBox="1"/>
          <p:nvPr/>
        </p:nvSpPr>
        <p:spPr>
          <a:xfrm>
            <a:off x="6728996" y="3797503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G—C </a:t>
            </a:r>
          </a:p>
        </p:txBody>
      </p:sp>
    </p:spTree>
    <p:extLst>
      <p:ext uri="{BB962C8B-B14F-4D97-AF65-F5344CB8AC3E}">
        <p14:creationId xmlns:p14="http://schemas.microsoft.com/office/powerpoint/2010/main" val="71367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7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7" name="Picture 3" descr="vladstudio_skitrack_1024x7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12185650" cy="91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Lorrin\Documents\Presentations\OLLI\Presentation at OLLI July 7, 2009; Better Things for Better Living\ALL WH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12201525" cy="9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3F365-54CE-0841-BBC3-11176511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02CE43-F73D-2748-8289-B6E12DBCE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54" y="-143590"/>
            <a:ext cx="8412480" cy="5984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01902C-10E7-2E4E-BD06-FAA377A42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740403"/>
            <a:ext cx="1676400" cy="730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48B7DA-F033-5845-878C-FF6D06113F38}"/>
              </a:ext>
            </a:extLst>
          </p:cNvPr>
          <p:cNvSpPr txBox="1"/>
          <p:nvPr/>
        </p:nvSpPr>
        <p:spPr>
          <a:xfrm>
            <a:off x="1783992" y="5840650"/>
            <a:ext cx="2512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HDD write ~120 Mbps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SSD write ~500 Mbps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9C79BA-0CC7-A240-AE18-C234C9B8C2AF}"/>
              </a:ext>
            </a:extLst>
          </p:cNvPr>
          <p:cNvSpPr txBox="1"/>
          <p:nvPr/>
        </p:nvSpPr>
        <p:spPr>
          <a:xfrm>
            <a:off x="4913594" y="5798145"/>
            <a:ext cx="29290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Used to encode Wikipedia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(Eng. Ed.) into DNA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“in a handful of hours”</a:t>
            </a:r>
          </a:p>
        </p:txBody>
      </p:sp>
      <p:pic>
        <p:nvPicPr>
          <p:cNvPr id="13" name="Picture 12">
            <a:hlinkClick r:id="rId7"/>
            <a:extLst>
              <a:ext uri="{FF2B5EF4-FFF2-40B4-BE49-F238E27FC236}">
                <a16:creationId xmlns:a16="http://schemas.microsoft.com/office/drawing/2014/main" id="{E9BB0176-758F-C94C-BD10-1A4CECD5B6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8731" y="76200"/>
            <a:ext cx="374269" cy="371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20E7A6-A681-CB42-A03B-B1FF2C60A50F}"/>
              </a:ext>
            </a:extLst>
          </p:cNvPr>
          <p:cNvSpPr txBox="1"/>
          <p:nvPr/>
        </p:nvSpPr>
        <p:spPr>
          <a:xfrm>
            <a:off x="2286000" y="551596"/>
            <a:ext cx="5132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Writing Data (“printing”) Into DNA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2A3A0B-2B4A-0547-B74B-24DFFF5EE6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5349392"/>
            <a:ext cx="7162800" cy="3920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5805D6-71F9-2447-95B3-378D7B640C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5181334"/>
            <a:ext cx="6705600" cy="2900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0A14B3-4A57-384D-8229-60D31A1EFB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1046" y="4726507"/>
            <a:ext cx="6705600" cy="39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7" name="Picture 3" descr="vladstudio_skitrack_1024x7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12185650" cy="91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Lorrin\Documents\Presentations\OLLI\Presentation at OLLI July 7, 2009; Better Things for Better Living\ALL WH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00524"/>
            <a:ext cx="12201525" cy="9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3F365-54CE-0841-BBC3-11176511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09FBF-EA9F-9F49-A9FA-CC464EBD0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322171"/>
            <a:ext cx="9144000" cy="42734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25DD53-AF15-B04F-B12D-7965F9C97016}"/>
              </a:ext>
            </a:extLst>
          </p:cNvPr>
          <p:cNvSpPr txBox="1"/>
          <p:nvPr/>
        </p:nvSpPr>
        <p:spPr>
          <a:xfrm>
            <a:off x="3072812" y="183594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BDAC2-7CC7-BC4C-B30D-CA507B21FE8D}"/>
              </a:ext>
            </a:extLst>
          </p:cNvPr>
          <p:cNvSpPr txBox="1"/>
          <p:nvPr/>
        </p:nvSpPr>
        <p:spPr>
          <a:xfrm>
            <a:off x="3250906" y="55626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C9FEE4-6951-3B4B-89FE-B78679FAFBA2}"/>
              </a:ext>
            </a:extLst>
          </p:cNvPr>
          <p:cNvSpPr txBox="1"/>
          <p:nvPr/>
        </p:nvSpPr>
        <p:spPr>
          <a:xfrm>
            <a:off x="5968412" y="5510742"/>
            <a:ext cx="712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56C5DE-FEFA-874F-9920-7ADE4CDF9072}"/>
              </a:ext>
            </a:extLst>
          </p:cNvPr>
          <p:cNvSpPr txBox="1"/>
          <p:nvPr/>
        </p:nvSpPr>
        <p:spPr>
          <a:xfrm>
            <a:off x="5968412" y="183594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58E2A5-2926-EF42-9F3B-8233EF4E2695}"/>
              </a:ext>
            </a:extLst>
          </p:cNvPr>
          <p:cNvSpPr txBox="1"/>
          <p:nvPr/>
        </p:nvSpPr>
        <p:spPr>
          <a:xfrm>
            <a:off x="2106633" y="396330"/>
            <a:ext cx="5132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Writing (“printing”) Data Into DNA</a:t>
            </a:r>
          </a:p>
        </p:txBody>
      </p:sp>
    </p:spTree>
    <p:extLst>
      <p:ext uri="{BB962C8B-B14F-4D97-AF65-F5344CB8AC3E}">
        <p14:creationId xmlns:p14="http://schemas.microsoft.com/office/powerpoint/2010/main" val="52760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7" name="Picture 3" descr="vladstudio_skitrack_1024x7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12185650" cy="91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Lorrin\Documents\Presentations\OLLI\Presentation at OLLI July 7, 2009; Better Things for Better Living\ALL WH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12201525" cy="9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3F365-54CE-0841-BBC3-11176511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496A2D-66B0-354E-97FB-FB2F25C6F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23" y="1172308"/>
            <a:ext cx="7138035" cy="3320415"/>
          </a:xfrm>
          <a:prstGeom prst="rect">
            <a:avLst/>
          </a:prstGeom>
        </p:spPr>
      </p:pic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56296607-2554-6449-B6E6-ACC71178A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2865" y="1469163"/>
            <a:ext cx="374269" cy="371602"/>
          </a:xfrm>
          <a:prstGeom prst="rect">
            <a:avLst/>
          </a:prstGeom>
        </p:spPr>
      </p:pic>
      <p:pic>
        <p:nvPicPr>
          <p:cNvPr id="5" name="Picture 4">
            <a:hlinkClick r:id="rId8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9327" y="1469163"/>
            <a:ext cx="374269" cy="371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F4FB3-CCAE-6E4F-AA4F-1C4FB591BA18}"/>
              </a:ext>
            </a:extLst>
          </p:cNvPr>
          <p:cNvSpPr txBox="1"/>
          <p:nvPr/>
        </p:nvSpPr>
        <p:spPr>
          <a:xfrm>
            <a:off x="1777996" y="228600"/>
            <a:ext cx="51269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Reading DNA Data</a:t>
            </a:r>
          </a:p>
          <a:p>
            <a:pPr algn="ctr"/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Sequencing Technology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8D6F8-7F50-1842-A5F1-3A696274EAA7}"/>
              </a:ext>
            </a:extLst>
          </p:cNvPr>
          <p:cNvSpPr txBox="1"/>
          <p:nvPr/>
        </p:nvSpPr>
        <p:spPr>
          <a:xfrm>
            <a:off x="411029" y="4930914"/>
            <a:ext cx="6994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 entire human genome can now be read (sequenced)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 16 hours [&gt;3 billion base pairs (bp)]</a:t>
            </a:r>
          </a:p>
        </p:txBody>
      </p:sp>
      <p:pic>
        <p:nvPicPr>
          <p:cNvPr id="15" name="Picture 14">
            <a:hlinkClick r:id="rId9"/>
            <a:extLst>
              <a:ext uri="{FF2B5EF4-FFF2-40B4-BE49-F238E27FC236}">
                <a16:creationId xmlns:a16="http://schemas.microsoft.com/office/drawing/2014/main" id="{E1658012-4136-3F4F-B93C-8B1EEC0B9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0569" y="5289618"/>
            <a:ext cx="320802" cy="3185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663756-BADB-4348-BB83-3A7FD92B5AC1}"/>
              </a:ext>
            </a:extLst>
          </p:cNvPr>
          <p:cNvSpPr txBox="1"/>
          <p:nvPr/>
        </p:nvSpPr>
        <p:spPr>
          <a:xfrm>
            <a:off x="411029" y="5750278"/>
            <a:ext cx="5731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HDD reads 160 MB/s or 1280 Mb/s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 read 3 billion bits would take 2.34 seconds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3980ACC-5990-8441-911F-C5581F71DB4E}"/>
              </a:ext>
            </a:extLst>
          </p:cNvPr>
          <p:cNvSpPr/>
          <p:nvPr/>
        </p:nvSpPr>
        <p:spPr>
          <a:xfrm>
            <a:off x="2239087" y="198505"/>
            <a:ext cx="4161713" cy="563495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DB0BD4-C360-1140-B29B-8859E1DE1F94}"/>
              </a:ext>
            </a:extLst>
          </p:cNvPr>
          <p:cNvSpPr txBox="1"/>
          <p:nvPr/>
        </p:nvSpPr>
        <p:spPr>
          <a:xfrm rot="10800000">
            <a:off x="3801051" y="1075621"/>
            <a:ext cx="15985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501C77-DAAF-A54D-9AAA-A1035C888B55}"/>
              </a:ext>
            </a:extLst>
          </p:cNvPr>
          <p:cNvSpPr txBox="1"/>
          <p:nvPr/>
        </p:nvSpPr>
        <p:spPr>
          <a:xfrm>
            <a:off x="411029" y="4395053"/>
            <a:ext cx="7996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Reading the sequences of A+T and G+C… reading the 1s and 0s</a:t>
            </a:r>
          </a:p>
        </p:txBody>
      </p:sp>
    </p:spTree>
    <p:extLst>
      <p:ext uri="{BB962C8B-B14F-4D97-AF65-F5344CB8AC3E}">
        <p14:creationId xmlns:p14="http://schemas.microsoft.com/office/powerpoint/2010/main" val="216266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7" grpId="0" animBg="1"/>
      <p:bldP spid="13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6813C3-1777-6A4C-B150-CE116821E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A9A20D-D910-744E-A058-6F8B01892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76200"/>
            <a:ext cx="9144000" cy="51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69EE48-93DB-784C-B367-EDD175FD340C}"/>
              </a:ext>
            </a:extLst>
          </p:cNvPr>
          <p:cNvSpPr txBox="1"/>
          <p:nvPr/>
        </p:nvSpPr>
        <p:spPr>
          <a:xfrm>
            <a:off x="-40953" y="475749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$100,000,000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D5B10A-436B-6546-A6E8-B104EFC14C50}"/>
              </a:ext>
            </a:extLst>
          </p:cNvPr>
          <p:cNvSpPr txBox="1"/>
          <p:nvPr/>
        </p:nvSpPr>
        <p:spPr>
          <a:xfrm>
            <a:off x="304800" y="470380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0D0B41-E7E6-DB4F-963E-D40BD874F9E7}"/>
              </a:ext>
            </a:extLst>
          </p:cNvPr>
          <p:cNvSpPr txBox="1"/>
          <p:nvPr/>
        </p:nvSpPr>
        <p:spPr>
          <a:xfrm>
            <a:off x="8041384" y="46999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F1249B-6520-9E40-A330-7BE75C73A79D}"/>
              </a:ext>
            </a:extLst>
          </p:cNvPr>
          <p:cNvSpPr txBox="1"/>
          <p:nvPr/>
        </p:nvSpPr>
        <p:spPr>
          <a:xfrm>
            <a:off x="7825973" y="4919385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&lt;$1,000</a:t>
            </a:r>
          </a:p>
        </p:txBody>
      </p:sp>
      <p:pic>
        <p:nvPicPr>
          <p:cNvPr id="13" name="Picture 12">
            <a:hlinkClick r:id="rId5"/>
            <a:extLst>
              <a:ext uri="{FF2B5EF4-FFF2-40B4-BE49-F238E27FC236}">
                <a16:creationId xmlns:a16="http://schemas.microsoft.com/office/drawing/2014/main" id="{F54238B8-2563-F740-9199-B27B9F3D5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5746" y="284086"/>
            <a:ext cx="374269" cy="371602"/>
          </a:xfrm>
          <a:prstGeom prst="rect">
            <a:avLst/>
          </a:prstGeom>
        </p:spPr>
      </p:pic>
      <p:pic>
        <p:nvPicPr>
          <p:cNvPr id="14" name="Picture 13">
            <a:hlinkClick r:id="rId7"/>
            <a:extLst>
              <a:ext uri="{FF2B5EF4-FFF2-40B4-BE49-F238E27FC236}">
                <a16:creationId xmlns:a16="http://schemas.microsoft.com/office/drawing/2014/main" id="{13515DC6-1DD9-8542-9316-409BF767D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3486" y="284086"/>
            <a:ext cx="374269" cy="371602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A36BEE32-16B8-7F4F-B76E-FE6426B90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9503" y="284086"/>
            <a:ext cx="374269" cy="37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26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5DD19E-315C-9440-80E4-CA24EF2CE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2EFA2-E045-EB4A-B3E4-2C90817DD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680499"/>
            <a:ext cx="9144000" cy="6197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0F27BD-01C1-2045-9659-1A9354B54ED5}"/>
              </a:ext>
            </a:extLst>
          </p:cNvPr>
          <p:cNvSpPr txBox="1"/>
          <p:nvPr/>
        </p:nvSpPr>
        <p:spPr>
          <a:xfrm>
            <a:off x="1603861" y="-97216"/>
            <a:ext cx="5631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 row of DNA sequencing machines on </a:t>
            </a:r>
            <a:r>
              <a:rPr lang="en-US" dirty="0" err="1">
                <a:solidFill>
                  <a:srgbClr val="FFFF00"/>
                </a:solidFill>
              </a:rPr>
              <a:t>SteelSentry</a:t>
            </a:r>
            <a:r>
              <a:rPr lang="en-US" dirty="0">
                <a:solidFill>
                  <a:srgbClr val="FFFF00"/>
                </a:solidFill>
              </a:rPr>
              <a:t> tables </a:t>
            </a:r>
          </a:p>
          <a:p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i="1" dirty="0">
                <a:solidFill>
                  <a:srgbClr val="FFFF00"/>
                </a:solidFill>
              </a:rPr>
              <a:t>3730xl DNA Analyzer</a:t>
            </a:r>
            <a:r>
              <a:rPr lang="en-US" dirty="0">
                <a:solidFill>
                  <a:srgbClr val="FFFF00"/>
                </a:solidFill>
              </a:rPr>
              <a:t> machines from </a:t>
            </a:r>
            <a:r>
              <a:rPr lang="en-US" i="1" dirty="0">
                <a:solidFill>
                  <a:srgbClr val="FFFF00"/>
                </a:solidFill>
              </a:rPr>
              <a:t>Applied Biosystems</a:t>
            </a:r>
            <a:r>
              <a:rPr lang="en-US" dirty="0">
                <a:solidFill>
                  <a:srgbClr val="FFFF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465795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229600" cy="1529490"/>
          </a:xfrm>
        </p:spPr>
        <p:txBody>
          <a:bodyPr>
            <a:normAutofit/>
          </a:bodyPr>
          <a:lstStyle/>
          <a:p>
            <a:r>
              <a:rPr lang="en-US" dirty="0"/>
              <a:t>Four Technologies Perpetually</a:t>
            </a:r>
            <a:br>
              <a:rPr lang="en-US" dirty="0"/>
            </a:br>
            <a:r>
              <a:rPr lang="en-US" dirty="0"/>
              <a:t>10 to 20 Years Away…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6648450"/>
            <a:ext cx="533400" cy="2095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1A586-841F-5A4E-B7BC-E0B893F5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45CA60-AC37-224A-8FA5-EF378EFE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50" y="2690445"/>
            <a:ext cx="5372100" cy="3533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E599EC-1B88-E146-9595-38BDC1AFEB40}"/>
              </a:ext>
            </a:extLst>
          </p:cNvPr>
          <p:cNvSpPr txBox="1"/>
          <p:nvPr/>
        </p:nvSpPr>
        <p:spPr>
          <a:xfrm>
            <a:off x="916077" y="1885609"/>
            <a:ext cx="6827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Electricity from nuclear fusion</a:t>
            </a:r>
          </a:p>
        </p:txBody>
      </p:sp>
    </p:spTree>
    <p:extLst>
      <p:ext uri="{BB962C8B-B14F-4D97-AF65-F5344CB8AC3E}">
        <p14:creationId xmlns:p14="http://schemas.microsoft.com/office/powerpoint/2010/main" val="100112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229600" cy="1529490"/>
          </a:xfrm>
        </p:spPr>
        <p:txBody>
          <a:bodyPr>
            <a:normAutofit/>
          </a:bodyPr>
          <a:lstStyle/>
          <a:p>
            <a:r>
              <a:rPr lang="en-US" dirty="0"/>
              <a:t>Four Technologies Perpetually</a:t>
            </a:r>
            <a:br>
              <a:rPr lang="en-US" dirty="0"/>
            </a:br>
            <a:r>
              <a:rPr lang="en-US" dirty="0"/>
              <a:t>10 to 20 Years Away…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6648450"/>
            <a:ext cx="533400" cy="2095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1A586-841F-5A4E-B7BC-E0B893F5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E599EC-1B88-E146-9595-38BDC1AFEB40}"/>
              </a:ext>
            </a:extLst>
          </p:cNvPr>
          <p:cNvSpPr txBox="1"/>
          <p:nvPr/>
        </p:nvSpPr>
        <p:spPr>
          <a:xfrm>
            <a:off x="2147183" y="1779926"/>
            <a:ext cx="4544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All cars are electric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F8F598-7569-8447-B092-84C3C97B4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50" y="2426257"/>
            <a:ext cx="72517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6813C3-1777-6A4C-B150-CE116821E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376F19-B25D-004C-ACB5-E37FD53C2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098"/>
            <a:ext cx="8915400" cy="6057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1DB646-BAFC-9C4B-8304-E107EBD5104E}"/>
              </a:ext>
            </a:extLst>
          </p:cNvPr>
          <p:cNvSpPr txBox="1"/>
          <p:nvPr/>
        </p:nvSpPr>
        <p:spPr>
          <a:xfrm>
            <a:off x="163418" y="5998741"/>
            <a:ext cx="227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NASA</a:t>
            </a:r>
          </a:p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13-second exposure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0AB06-7E82-D44E-B9DA-62FBDA20203C}"/>
              </a:ext>
            </a:extLst>
          </p:cNvPr>
          <p:cNvSpPr txBox="1"/>
          <p:nvPr/>
        </p:nvSpPr>
        <p:spPr>
          <a:xfrm>
            <a:off x="5562600" y="1905567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Space</a:t>
            </a:r>
          </a:p>
          <a:p>
            <a:r>
              <a:rPr lang="en-US" dirty="0">
                <a:solidFill>
                  <a:srgbClr val="FFFF00"/>
                </a:solidFill>
                <a:sym typeface="Wingdings 3" pitchFamily="2" charset="2"/>
              </a:rPr>
              <a:t>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81DAD3-D5B8-0C46-B8D7-39B463CB1B67}"/>
              </a:ext>
            </a:extLst>
          </p:cNvPr>
          <p:cNvSpPr txBox="1"/>
          <p:nvPr/>
        </p:nvSpPr>
        <p:spPr>
          <a:xfrm rot="912539">
            <a:off x="6160751" y="2672266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itchFamily="2" charset="2"/>
              </a:rPr>
              <a:t>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Jupiter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AA7D89-05E7-024D-9F0A-B0C7566AE2BD}"/>
              </a:ext>
            </a:extLst>
          </p:cNvPr>
          <p:cNvSpPr/>
          <p:nvPr/>
        </p:nvSpPr>
        <p:spPr>
          <a:xfrm>
            <a:off x="533400" y="152400"/>
            <a:ext cx="3733800" cy="5257800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B3279-B2B9-2C49-A678-C36F1813DF7D}"/>
              </a:ext>
            </a:extLst>
          </p:cNvPr>
          <p:cNvSpPr txBox="1"/>
          <p:nvPr/>
        </p:nvSpPr>
        <p:spPr>
          <a:xfrm>
            <a:off x="3733800" y="621268"/>
            <a:ext cx="14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sym typeface="Wingdings 3" pitchFamily="2" charset="2"/>
              </a:rPr>
              <a:t>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Milky Way</a:t>
            </a:r>
          </a:p>
        </p:txBody>
      </p:sp>
    </p:spTree>
    <p:extLst>
      <p:ext uri="{BB962C8B-B14F-4D97-AF65-F5344CB8AC3E}">
        <p14:creationId xmlns:p14="http://schemas.microsoft.com/office/powerpoint/2010/main" val="12801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 animBg="1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229600" cy="1529490"/>
          </a:xfrm>
        </p:spPr>
        <p:txBody>
          <a:bodyPr>
            <a:normAutofit/>
          </a:bodyPr>
          <a:lstStyle/>
          <a:p>
            <a:r>
              <a:rPr lang="en-US" dirty="0"/>
              <a:t>Four Technologies Perpetually</a:t>
            </a:r>
            <a:br>
              <a:rPr lang="en-US" dirty="0"/>
            </a:br>
            <a:r>
              <a:rPr lang="en-US" dirty="0"/>
              <a:t>10 to 20 Years Away…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6648450"/>
            <a:ext cx="533400" cy="2095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1A586-841F-5A4E-B7BC-E0B893F5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E599EC-1B88-E146-9595-38BDC1AFEB40}"/>
              </a:ext>
            </a:extLst>
          </p:cNvPr>
          <p:cNvSpPr txBox="1"/>
          <p:nvPr/>
        </p:nvSpPr>
        <p:spPr>
          <a:xfrm>
            <a:off x="1098778" y="1781176"/>
            <a:ext cx="667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Practical quantum computers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A15B97-6F39-5044-82CE-5800B2603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05" y="2593340"/>
            <a:ext cx="6676390" cy="35026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554005-4360-2143-B827-FD4A294E4FEC}"/>
              </a:ext>
            </a:extLst>
          </p:cNvPr>
          <p:cNvSpPr txBox="1"/>
          <p:nvPr/>
        </p:nvSpPr>
        <p:spPr>
          <a:xfrm>
            <a:off x="2551247" y="6109433"/>
            <a:ext cx="3544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IBM’s 53-qubit quantum computer</a:t>
            </a:r>
          </a:p>
        </p:txBody>
      </p:sp>
    </p:spTree>
    <p:extLst>
      <p:ext uri="{BB962C8B-B14F-4D97-AF65-F5344CB8AC3E}">
        <p14:creationId xmlns:p14="http://schemas.microsoft.com/office/powerpoint/2010/main" val="231605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229600" cy="1529490"/>
          </a:xfrm>
        </p:spPr>
        <p:txBody>
          <a:bodyPr>
            <a:normAutofit/>
          </a:bodyPr>
          <a:lstStyle/>
          <a:p>
            <a:r>
              <a:rPr lang="en-US" dirty="0"/>
              <a:t>Four Technologies Perpetually</a:t>
            </a:r>
            <a:br>
              <a:rPr lang="en-US" dirty="0"/>
            </a:br>
            <a:r>
              <a:rPr lang="en-US" dirty="0"/>
              <a:t>10 to 20 Years Away…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325" y="2528128"/>
            <a:ext cx="374269" cy="371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6648450"/>
            <a:ext cx="533400" cy="2095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1A586-841F-5A4E-B7BC-E0B893F5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E599EC-1B88-E146-9595-38BDC1AFEB40}"/>
              </a:ext>
            </a:extLst>
          </p:cNvPr>
          <p:cNvSpPr txBox="1"/>
          <p:nvPr/>
        </p:nvSpPr>
        <p:spPr>
          <a:xfrm>
            <a:off x="1119017" y="1785787"/>
            <a:ext cx="6524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Widespread DNA computers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554005-4360-2143-B827-FD4A294E4FEC}"/>
              </a:ext>
            </a:extLst>
          </p:cNvPr>
          <p:cNvSpPr txBox="1"/>
          <p:nvPr/>
        </p:nvSpPr>
        <p:spPr>
          <a:xfrm>
            <a:off x="1821351" y="5763039"/>
            <a:ext cx="4713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Leonard </a:t>
            </a:r>
            <a:r>
              <a:rPr lang="en-US" dirty="0" err="1"/>
              <a:t>Adleman’s</a:t>
            </a:r>
            <a:r>
              <a:rPr lang="en-US" dirty="0"/>
              <a:t> DNA-based computer (1994)</a:t>
            </a:r>
          </a:p>
        </p:txBody>
      </p:sp>
      <p:pic>
        <p:nvPicPr>
          <p:cNvPr id="12" name="Picture 11">
            <a:hlinkClick r:id="rId6"/>
            <a:extLst>
              <a:ext uri="{FF2B5EF4-FFF2-40B4-BE49-F238E27FC236}">
                <a16:creationId xmlns:a16="http://schemas.microsoft.com/office/drawing/2014/main" id="{68EFBC42-8BB5-2D4C-BDB2-7750DCC76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077" y="2528128"/>
            <a:ext cx="374269" cy="3716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B6B80-3104-AF4C-ADB8-EBEF731F26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2527300"/>
            <a:ext cx="4927600" cy="3187700"/>
          </a:xfrm>
          <a:prstGeom prst="rect">
            <a:avLst/>
          </a:prstGeom>
        </p:spPr>
      </p:pic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263E2624-24B5-F941-9375-9D0784A81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769" y="2528128"/>
            <a:ext cx="374269" cy="371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B03365-0010-2641-B15A-DF972BF301D9}"/>
              </a:ext>
            </a:extLst>
          </p:cNvPr>
          <p:cNvSpPr txBox="1"/>
          <p:nvPr/>
        </p:nvSpPr>
        <p:spPr>
          <a:xfrm>
            <a:off x="6934200" y="3943960"/>
            <a:ext cx="159530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RSA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Cryptosystem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ivest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hamir</a:t>
            </a:r>
          </a:p>
          <a:p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dleman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0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7" name="Picture 3" descr="vladstudio_skitrack_1024x7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12185650" cy="91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Lorrin\Documents\Presentations\OLLI\Presentation at OLLI July 7, 2009; Better Things for Better Living\ALL WHI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-228600"/>
            <a:ext cx="12201525" cy="9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0F7ED5-DF21-704E-97B8-DB7B5160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964AF3-E2BD-D84E-B1E2-CBDD51FF7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305695"/>
            <a:ext cx="9144000" cy="42466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4B6EF4-C70B-444C-A8D6-E8079FE217DF}"/>
              </a:ext>
            </a:extLst>
          </p:cNvPr>
          <p:cNvSpPr txBox="1"/>
          <p:nvPr/>
        </p:nvSpPr>
        <p:spPr>
          <a:xfrm rot="20523522">
            <a:off x="2360081" y="4357366"/>
            <a:ext cx="657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 3" pitchFamily="2" charset="2"/>
              </a:rPr>
              <a:t>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B8E08E-99CF-5044-B25E-42866178393A}"/>
              </a:ext>
            </a:extLst>
          </p:cNvPr>
          <p:cNvSpPr txBox="1"/>
          <p:nvPr/>
        </p:nvSpPr>
        <p:spPr>
          <a:xfrm rot="19816574">
            <a:off x="3836485" y="4596593"/>
            <a:ext cx="657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 3" pitchFamily="2" charset="2"/>
              </a:rPr>
              <a:t></a:t>
            </a:r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C1D59E-F4E8-B744-A71C-BF75A72E004E}"/>
              </a:ext>
            </a:extLst>
          </p:cNvPr>
          <p:cNvSpPr txBox="1"/>
          <p:nvPr/>
        </p:nvSpPr>
        <p:spPr>
          <a:xfrm rot="16200000">
            <a:off x="7659812" y="4151189"/>
            <a:ext cx="657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 3" pitchFamily="2" charset="2"/>
              </a:rPr>
              <a:t>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CBDC82-61F9-7B4C-BA57-01CCCEC2A667}"/>
              </a:ext>
            </a:extLst>
          </p:cNvPr>
          <p:cNvSpPr txBox="1"/>
          <p:nvPr/>
        </p:nvSpPr>
        <p:spPr>
          <a:xfrm rot="5400000">
            <a:off x="1436236" y="1512436"/>
            <a:ext cx="657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 3" pitchFamily="2" charset="2"/>
              </a:rPr>
              <a:t></a:t>
            </a:r>
            <a:r>
              <a:rPr lang="en-US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566346-FD84-4D4F-8C52-A1931415D1C4}"/>
              </a:ext>
            </a:extLst>
          </p:cNvPr>
          <p:cNvSpPr txBox="1"/>
          <p:nvPr/>
        </p:nvSpPr>
        <p:spPr>
          <a:xfrm rot="5400000">
            <a:off x="2512417" y="1360036"/>
            <a:ext cx="657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 3" pitchFamily="2" charset="2"/>
              </a:rPr>
              <a:t>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F8DCD5-F86E-084E-918E-BB4A719401F8}"/>
              </a:ext>
            </a:extLst>
          </p:cNvPr>
          <p:cNvSpPr txBox="1"/>
          <p:nvPr/>
        </p:nvSpPr>
        <p:spPr>
          <a:xfrm rot="5400000">
            <a:off x="4243224" y="1013307"/>
            <a:ext cx="657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 3" pitchFamily="2" charset="2"/>
              </a:rPr>
              <a:t>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1E6D92-7B8B-0449-9B58-99C8E53CE353}"/>
              </a:ext>
            </a:extLst>
          </p:cNvPr>
          <p:cNvSpPr txBox="1"/>
          <p:nvPr/>
        </p:nvSpPr>
        <p:spPr>
          <a:xfrm>
            <a:off x="2905639" y="341363"/>
            <a:ext cx="3380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DNA Replication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BC67A2-29BD-BA47-94D0-F4AFE9B9E4FF}"/>
              </a:ext>
            </a:extLst>
          </p:cNvPr>
          <p:cNvSpPr txBox="1"/>
          <p:nvPr/>
        </p:nvSpPr>
        <p:spPr>
          <a:xfrm>
            <a:off x="1765012" y="5431284"/>
            <a:ext cx="5259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Chemical reactions occur </a:t>
            </a:r>
            <a:r>
              <a:rPr lang="en-US" sz="2400" u="sng" dirty="0"/>
              <a:t>simultaneously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45112D-AAC1-B447-A302-5444F4FA62B3}"/>
              </a:ext>
            </a:extLst>
          </p:cNvPr>
          <p:cNvSpPr txBox="1"/>
          <p:nvPr/>
        </p:nvSpPr>
        <p:spPr>
          <a:xfrm>
            <a:off x="2072216" y="5831394"/>
            <a:ext cx="4633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</a:t>
            </a:r>
            <a:r>
              <a:rPr lang="en-US" sz="3200" b="1" dirty="0"/>
              <a:t>Think parallel processing</a:t>
            </a:r>
            <a:r>
              <a:rPr lang="en-U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037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7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Travelling Salesman Problem*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676400"/>
            <a:ext cx="4648199" cy="3918803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Starting from city #1, salesman must travel to all cities once before returning</a:t>
            </a:r>
          </a:p>
          <a:p>
            <a:pPr>
              <a:spcAft>
                <a:spcPts val="10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distance between each city is given</a:t>
            </a:r>
          </a:p>
          <a:p>
            <a:pPr>
              <a:spcAft>
                <a:spcPts val="1000"/>
              </a:spcAft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Objective: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Minimize the total distance to be travelled</a:t>
            </a: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176" y="766823"/>
            <a:ext cx="374269" cy="371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6648450"/>
            <a:ext cx="533400" cy="2095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1A586-841F-5A4E-B7BC-E0B893F5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4CBB8962-867A-B141-B506-4709E5ED8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204" y="766823"/>
            <a:ext cx="374269" cy="371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5F1C95-61F5-FB4D-82E8-8E4A8460C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752600"/>
            <a:ext cx="4084320" cy="3180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B6664C-DA48-FC4C-90ED-A68FC9DF7BED}"/>
              </a:ext>
            </a:extLst>
          </p:cNvPr>
          <p:cNvSpPr txBox="1"/>
          <p:nvPr/>
        </p:nvSpPr>
        <p:spPr>
          <a:xfrm>
            <a:off x="457200" y="5987018"/>
            <a:ext cx="2349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aka Hamiltonian Path</a:t>
            </a:r>
          </a:p>
        </p:txBody>
      </p:sp>
      <p:pic>
        <p:nvPicPr>
          <p:cNvPr id="14" name="Picture 13">
            <a:hlinkClick r:id="rId7"/>
            <a:extLst>
              <a:ext uri="{FF2B5EF4-FFF2-40B4-BE49-F238E27FC236}">
                <a16:creationId xmlns:a16="http://schemas.microsoft.com/office/drawing/2014/main" id="{D9695752-D6FA-A643-97F2-535B24850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766823"/>
            <a:ext cx="374269" cy="3716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FC85F-214F-5444-8DFB-053B3AB02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4" y="3629635"/>
            <a:ext cx="533400" cy="209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141A55-2128-9143-9574-20B683A78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9836" y="2702169"/>
            <a:ext cx="533400" cy="2095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29BE08-5BFC-1746-B9B0-15F3362A3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8444"/>
            <a:ext cx="533400" cy="2095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FEECF3-CCCD-F143-BA03-37FE6BE3B928}"/>
              </a:ext>
            </a:extLst>
          </p:cNvPr>
          <p:cNvSpPr txBox="1"/>
          <p:nvPr/>
        </p:nvSpPr>
        <p:spPr>
          <a:xfrm>
            <a:off x="76864" y="3549744"/>
            <a:ext cx="63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46A0F7-EBF0-DE44-829C-0C0CCFEC0BD1}"/>
              </a:ext>
            </a:extLst>
          </p:cNvPr>
          <p:cNvSpPr txBox="1"/>
          <p:nvPr/>
        </p:nvSpPr>
        <p:spPr>
          <a:xfrm rot="3225369">
            <a:off x="633977" y="3994010"/>
            <a:ext cx="546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866C59-67A7-CE4C-BDFC-AA675984A9C5}"/>
              </a:ext>
            </a:extLst>
          </p:cNvPr>
          <p:cNvSpPr txBox="1"/>
          <p:nvPr/>
        </p:nvSpPr>
        <p:spPr>
          <a:xfrm rot="19731870">
            <a:off x="3020514" y="4178915"/>
            <a:ext cx="546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DE799E-88AF-BB42-A8BF-1CAE40FCD7B1}"/>
              </a:ext>
            </a:extLst>
          </p:cNvPr>
          <p:cNvSpPr txBox="1"/>
          <p:nvPr/>
        </p:nvSpPr>
        <p:spPr>
          <a:xfrm rot="10800000">
            <a:off x="2135621" y="1384674"/>
            <a:ext cx="546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7962C6-8017-EE49-BBC9-CB3C16928AA2}"/>
              </a:ext>
            </a:extLst>
          </p:cNvPr>
          <p:cNvSpPr txBox="1"/>
          <p:nvPr/>
        </p:nvSpPr>
        <p:spPr>
          <a:xfrm rot="6964428">
            <a:off x="310851" y="2246644"/>
            <a:ext cx="546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220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Many Routes?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7 cities; 720 routes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N = (C–1)!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where N = number of routes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C = number of cities</a:t>
            </a: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723566"/>
            <a:ext cx="374269" cy="371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6648450"/>
            <a:ext cx="533400" cy="2095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1A586-841F-5A4E-B7BC-E0B893F5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B7967D-D341-844F-B981-22A1333BE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875" y="1752600"/>
            <a:ext cx="2591435" cy="4146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3DDFE-E6A0-304A-87D8-23AC287E5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755" y="3810000"/>
            <a:ext cx="3096890" cy="269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3D2B0C-BE68-8040-A7EF-2821293BDA33}"/>
              </a:ext>
            </a:extLst>
          </p:cNvPr>
          <p:cNvSpPr txBox="1"/>
          <p:nvPr/>
        </p:nvSpPr>
        <p:spPr>
          <a:xfrm>
            <a:off x="795003" y="6019800"/>
            <a:ext cx="5330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are about 1.04 x 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molecules in the earth</a:t>
            </a:r>
          </a:p>
        </p:txBody>
      </p:sp>
    </p:spTree>
    <p:extLst>
      <p:ext uri="{BB962C8B-B14F-4D97-AF65-F5344CB8AC3E}">
        <p14:creationId xmlns:p14="http://schemas.microsoft.com/office/powerpoint/2010/main" val="294189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33400"/>
            <a:ext cx="8229600" cy="45811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Adleman’s</a:t>
            </a:r>
            <a:r>
              <a:rPr lang="en-US" dirty="0"/>
              <a:t> DNA</a:t>
            </a:r>
            <a:br>
              <a:rPr lang="en-US" dirty="0"/>
            </a:br>
            <a:r>
              <a:rPr lang="en-US" dirty="0"/>
              <a:t>Computer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4" y="1596540"/>
            <a:ext cx="8542636" cy="4759810"/>
          </a:xfrm>
        </p:spPr>
        <p:txBody>
          <a:bodyPr>
            <a:noAutofit/>
          </a:bodyPr>
          <a:lstStyle/>
          <a:p>
            <a:r>
              <a:rPr lang="en-US" sz="2550" dirty="0"/>
              <a:t>Demonstration solving the travelling salesman problem</a:t>
            </a:r>
          </a:p>
          <a:p>
            <a:r>
              <a:rPr lang="en-US" sz="2550" dirty="0"/>
              <a:t>Determine the shortest distance travelling to seven cities</a:t>
            </a:r>
          </a:p>
          <a:p>
            <a:r>
              <a:rPr lang="en-US" sz="2550" dirty="0"/>
              <a:t>DNA strands are encoded (A—T, C—G) to represent each city</a:t>
            </a:r>
          </a:p>
          <a:p>
            <a:r>
              <a:rPr lang="en-US" sz="2550" dirty="0"/>
              <a:t>Strands are mixed in a test tube…</a:t>
            </a:r>
          </a:p>
          <a:p>
            <a:r>
              <a:rPr lang="en-US" sz="2550" dirty="0"/>
              <a:t>Within seconds all possible 720 combinations of DNA strands are created, including the correct answers (i.e., the shortest distances)</a:t>
            </a:r>
          </a:p>
          <a:p>
            <a:r>
              <a:rPr lang="en-US" sz="2550" dirty="0"/>
              <a:t>The “wrong molecules” are eliminated through chemical reactions (see       for details)</a:t>
            </a:r>
          </a:p>
          <a:p>
            <a:r>
              <a:rPr lang="en-US" sz="2550" dirty="0"/>
              <a:t>Remaining molecules—the distances that connect all seven cities with the shortest total distance</a:t>
            </a:r>
          </a:p>
          <a:p>
            <a:endParaRPr lang="en-US" sz="25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6648450"/>
            <a:ext cx="533400" cy="2095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1A586-841F-5A4E-B7BC-E0B893F5A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2" name="Picture 11">
            <a:hlinkClick r:id="rId4"/>
            <a:extLst>
              <a:ext uri="{FF2B5EF4-FFF2-40B4-BE49-F238E27FC236}">
                <a16:creationId xmlns:a16="http://schemas.microsoft.com/office/drawing/2014/main" id="{D51D08A2-9257-7946-9463-04F61BE77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538" y="5138244"/>
            <a:ext cx="320802" cy="318516"/>
          </a:xfrm>
          <a:prstGeom prst="rect">
            <a:avLst/>
          </a:prstGeo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81AA337B-1CCA-3445-8627-7D8931997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771398"/>
            <a:ext cx="374269" cy="371602"/>
          </a:xfrm>
          <a:prstGeom prst="rect">
            <a:avLst/>
          </a:prstGeom>
        </p:spPr>
      </p:pic>
      <p:pic>
        <p:nvPicPr>
          <p:cNvPr id="16" name="Picture 15">
            <a:hlinkClick r:id="rId7"/>
            <a:extLst>
              <a:ext uri="{FF2B5EF4-FFF2-40B4-BE49-F238E27FC236}">
                <a16:creationId xmlns:a16="http://schemas.microsoft.com/office/drawing/2014/main" id="{872514CC-F197-D142-A979-0E346305A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630" y="771398"/>
            <a:ext cx="374269" cy="37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0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079500"/>
          </a:xfrm>
        </p:spPr>
        <p:txBody>
          <a:bodyPr>
            <a:normAutofit fontScale="90000"/>
          </a:bodyPr>
          <a:lstStyle/>
          <a:p>
            <a:r>
              <a:rPr lang="en-US" dirty="0"/>
              <a:t>Who is Doing Research on</a:t>
            </a:r>
            <a:br>
              <a:rPr lang="en-US" dirty="0"/>
            </a:br>
            <a:r>
              <a:rPr lang="en-US" dirty="0"/>
              <a:t>DNA Storage &amp; Computing?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1F93287-0749-9443-9C93-84226755E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949450"/>
            <a:ext cx="7741718" cy="3917950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931" y="1577848"/>
            <a:ext cx="374269" cy="371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6648450"/>
            <a:ext cx="533400" cy="2095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CD7C0-BA8B-D746-BB2F-32E72CBC6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209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23" y="339606"/>
            <a:ext cx="8229600" cy="458115"/>
          </a:xfrm>
        </p:spPr>
        <p:txBody>
          <a:bodyPr>
            <a:noAutofit/>
          </a:bodyPr>
          <a:lstStyle/>
          <a:p>
            <a:r>
              <a:rPr lang="en-US" sz="4000" dirty="0"/>
              <a:t>Thanks For Your Attention!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46" y="1773362"/>
            <a:ext cx="8294077" cy="3022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“It’s tough to make predictions—        especially about the future”    Yogi Berra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6648450"/>
            <a:ext cx="533400" cy="2095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05110-5DAD-3548-A3E8-CFAEE893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F35C2-3BF0-6047-8A6A-DF7BACE03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88" y="3114675"/>
            <a:ext cx="577215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7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76200"/>
            <a:ext cx="8229600" cy="114849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Astronomical </a:t>
            </a:r>
            <a:r>
              <a:rPr lang="en-US" sz="4900" dirty="0"/>
              <a:t>(</a:t>
            </a:r>
            <a:r>
              <a:rPr lang="en-US" sz="4900" b="1" dirty="0"/>
              <a:t>BIG</a:t>
            </a:r>
            <a:r>
              <a:rPr lang="en-US" sz="4900" dirty="0"/>
              <a:t>)</a:t>
            </a:r>
            <a:br>
              <a:rPr lang="en-US" sz="4900" dirty="0"/>
            </a:br>
            <a:r>
              <a:rPr lang="en-US" dirty="0"/>
              <a:t>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Size of the Milky Way: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~110,000 lightyears across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~1,000 lightyears thick</a:t>
            </a:r>
          </a:p>
          <a:p>
            <a:pPr>
              <a:spcBef>
                <a:spcPts val="1400"/>
              </a:spcBef>
              <a:spcAft>
                <a:spcPts val="1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 Lightyear = 5,879 000 000 000 miles (5.879 trillion)</a:t>
            </a:r>
          </a:p>
          <a:p>
            <a:pPr>
              <a:spcAft>
                <a:spcPts val="1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Milky Way contains 250 ± 150 billion stars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6648450"/>
            <a:ext cx="533400" cy="2095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6832C-C4A0-2B40-A39E-D7D7C41E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0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AC2CCA-4B66-014F-8F1F-08C97A9A7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683" y="0"/>
            <a:ext cx="732263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80677A-80DC-2841-B982-64F222FB7BEB}"/>
              </a:ext>
            </a:extLst>
          </p:cNvPr>
          <p:cNvSpPr txBox="1"/>
          <p:nvPr/>
        </p:nvSpPr>
        <p:spPr>
          <a:xfrm>
            <a:off x="1981200" y="115669"/>
            <a:ext cx="5391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Hubble Ultra Deep Field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2FACD-2506-EC4E-8326-EBC7C9365DC8}"/>
              </a:ext>
            </a:extLst>
          </p:cNvPr>
          <p:cNvSpPr txBox="1"/>
          <p:nvPr/>
        </p:nvSpPr>
        <p:spPr>
          <a:xfrm>
            <a:off x="228600" y="892314"/>
            <a:ext cx="4076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“core sample” of the universe</a:t>
            </a:r>
          </a:p>
          <a:p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1/17</a:t>
            </a:r>
            <a:r>
              <a:rPr lang="en-US" sz="20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degree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E5733F-9D42-EE48-8241-B58E22D18A1B}"/>
              </a:ext>
            </a:extLst>
          </p:cNvPr>
          <p:cNvSpPr txBox="1"/>
          <p:nvPr/>
        </p:nvSpPr>
        <p:spPr>
          <a:xfrm>
            <a:off x="2602134" y="3517612"/>
            <a:ext cx="3406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~10,000 galaxies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6E23D-9CA7-A74A-B74D-0CC5A17C4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C4866FB6-625A-DD42-8750-B15CFD3D9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0882" y="281354"/>
            <a:ext cx="374269" cy="371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298338-643F-8B4E-B4C3-EC80ECF55F8B}"/>
              </a:ext>
            </a:extLst>
          </p:cNvPr>
          <p:cNvSpPr txBox="1"/>
          <p:nvPr/>
        </p:nvSpPr>
        <p:spPr>
          <a:xfrm rot="3354223">
            <a:off x="7074968" y="1383423"/>
            <a:ext cx="2391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sym typeface="Wingdings 3" pitchFamily="2" charset="2"/>
              </a:rPr>
              <a:t></a:t>
            </a:r>
            <a:r>
              <a:rPr lang="en-US" dirty="0">
                <a:solidFill>
                  <a:srgbClr val="FFFF00"/>
                </a:solidFill>
              </a:rPr>
              <a:t> Active hypertext link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432BF-C19D-354D-A9FC-038F26109CE1}"/>
              </a:ext>
            </a:extLst>
          </p:cNvPr>
          <p:cNvSpPr txBox="1"/>
          <p:nvPr/>
        </p:nvSpPr>
        <p:spPr>
          <a:xfrm>
            <a:off x="5812113" y="5490717"/>
            <a:ext cx="53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itchFamily="2" charset="2"/>
              </a:rPr>
              <a:t>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D1ADDC-76EC-A949-A8DB-1982CE9EBAD9}"/>
              </a:ext>
            </a:extLst>
          </p:cNvPr>
          <p:cNvSpPr txBox="1"/>
          <p:nvPr/>
        </p:nvSpPr>
        <p:spPr>
          <a:xfrm>
            <a:off x="1295400" y="2164647"/>
            <a:ext cx="53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itchFamily="2" charset="2"/>
              </a:rPr>
              <a:t>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251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84367"/>
          </a:xfrm>
        </p:spPr>
        <p:txBody>
          <a:bodyPr>
            <a:noAutofit/>
          </a:bodyPr>
          <a:lstStyle/>
          <a:p>
            <a:r>
              <a:rPr lang="en-US" sz="3200" dirty="0"/>
              <a:t>Comparing the Humongous With</a:t>
            </a:r>
            <a:br>
              <a:rPr lang="en-US" sz="3200" dirty="0"/>
            </a:br>
            <a:r>
              <a:rPr lang="en-US" sz="3200" dirty="0"/>
              <a:t>the Itsy-Bitsy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6648450"/>
            <a:ext cx="533400" cy="2095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237B8D-541A-0846-8DE1-780B0404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2E4EE6-7F4A-484B-B707-7917338272E6}"/>
              </a:ext>
            </a:extLst>
          </p:cNvPr>
          <p:cNvSpPr txBox="1"/>
          <p:nvPr/>
        </p:nvSpPr>
        <p:spPr>
          <a:xfrm>
            <a:off x="104941" y="3333690"/>
            <a:ext cx="6037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* A more accurate number is 7.58133 x 10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8 oz.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990B5D-6839-E147-883B-E91EDFAD6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102" y="3938495"/>
            <a:ext cx="2344420" cy="1021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98FD40-E301-8D4C-B024-3B905C7BF5EA}"/>
              </a:ext>
            </a:extLst>
          </p:cNvPr>
          <p:cNvSpPr txBox="1"/>
          <p:nvPr/>
        </p:nvSpPr>
        <p:spPr>
          <a:xfrm>
            <a:off x="1293285" y="5068566"/>
            <a:ext cx="2206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6.5 x 10</a:t>
            </a:r>
            <a:r>
              <a:rPr lang="en-US" baseline="30000" dirty="0"/>
              <a:t>17</a:t>
            </a:r>
            <a:r>
              <a:rPr lang="en-US" dirty="0"/>
              <a:t> miles wide</a:t>
            </a:r>
          </a:p>
          <a:p>
            <a:r>
              <a:rPr lang="en-US" dirty="0"/>
              <a:t>5.9 x 10</a:t>
            </a:r>
            <a:r>
              <a:rPr lang="en-US" baseline="30000" dirty="0"/>
              <a:t>15</a:t>
            </a:r>
            <a:r>
              <a:rPr lang="en-US" dirty="0"/>
              <a:t> miles thick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BC2DB6-2E10-9943-80B2-8BABA9D41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102" y="3938495"/>
            <a:ext cx="1436370" cy="10439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5D26A46-95AA-4E4B-B977-02C28CDA3CA6}"/>
              </a:ext>
            </a:extLst>
          </p:cNvPr>
          <p:cNvSpPr txBox="1"/>
          <p:nvPr/>
        </p:nvSpPr>
        <p:spPr>
          <a:xfrm>
            <a:off x="5310706" y="5068999"/>
            <a:ext cx="2559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0.27 nm across</a:t>
            </a:r>
          </a:p>
          <a:p>
            <a:r>
              <a:rPr lang="en-US" dirty="0"/>
              <a:t>0.000 000 0106 in. across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B0A41C-4882-F543-AD11-BF7BF4B40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00" y="1828800"/>
            <a:ext cx="8928100" cy="15563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C2A299C-D13D-0846-8BBB-10653FE12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262554"/>
            <a:ext cx="3072790" cy="2912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E4DDFE6-6ED9-264B-887F-2F933075D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5132" y="2264555"/>
            <a:ext cx="1115614" cy="285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300EA4-0E98-8A4F-9DF4-2C5EA67294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141" y="2294493"/>
            <a:ext cx="2743200" cy="2709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43A1FC-FDB0-8149-BC80-03A933097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036" y="2621200"/>
            <a:ext cx="2743200" cy="2709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D50D0E7-CE56-6446-AF1F-30B737E653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654" y="2996566"/>
            <a:ext cx="3205100" cy="2692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80843D4-4EE5-5E40-936D-0E558F15B6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8371" y="2604377"/>
            <a:ext cx="3072790" cy="29122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9D3021B-B77F-8642-860F-2F888C5DAD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1400" y="2978153"/>
            <a:ext cx="3988655" cy="29122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5F30987-0C77-A941-B0C6-FDD113625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1673" y="2616248"/>
            <a:ext cx="1115614" cy="2852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F0BE715-58B4-AD47-AD8A-E735721B0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4687" y="2978881"/>
            <a:ext cx="1115614" cy="28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8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9" name="Picture 4" descr="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-52449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EBFEFB-A69D-9E4A-AED2-3ED80ECF3A01}"/>
              </a:ext>
            </a:extLst>
          </p:cNvPr>
          <p:cNvSpPr txBox="1"/>
          <p:nvPr/>
        </p:nvSpPr>
        <p:spPr>
          <a:xfrm>
            <a:off x="228600" y="238975"/>
            <a:ext cx="4174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Milky Way—a Spiral Galaxy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44317-3810-C54D-B7AC-D75792BAB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309793EE-B4C2-6942-A775-0A4355D21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940" y="329038"/>
            <a:ext cx="374269" cy="371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64F76E-F5ED-4744-A41E-8E9E13C74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895" y="840525"/>
            <a:ext cx="6682105" cy="63042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4CB874-35A9-474B-8843-3A62DB4FD249}"/>
              </a:ext>
            </a:extLst>
          </p:cNvPr>
          <p:cNvSpPr txBox="1"/>
          <p:nvPr/>
        </p:nvSpPr>
        <p:spPr>
          <a:xfrm rot="988453">
            <a:off x="2907720" y="4746927"/>
            <a:ext cx="132279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sym typeface="Wingdings 3" pitchFamily="2" charset="2"/>
              </a:rPr>
              <a:t></a:t>
            </a:r>
            <a:r>
              <a:rPr lang="en-US" sz="2000" dirty="0">
                <a:solidFill>
                  <a:srgbClr val="FFFF00"/>
                </a:solidFill>
              </a:rPr>
              <a:t>  our sun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</a:rPr>
              <a:t>      (Orion Spur)</a:t>
            </a:r>
          </a:p>
        </p:txBody>
      </p:sp>
    </p:spTree>
    <p:extLst>
      <p:ext uri="{BB962C8B-B14F-4D97-AF65-F5344CB8AC3E}">
        <p14:creationId xmlns:p14="http://schemas.microsoft.com/office/powerpoint/2010/main" val="670203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4071</TotalTime>
  <Words>2227</Words>
  <Application>Microsoft Macintosh PowerPoint</Application>
  <PresentationFormat>On-screen Show (4:3)</PresentationFormat>
  <Paragraphs>531</Paragraphs>
  <Slides>57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Arial Narrow</vt:lpstr>
      <vt:lpstr>Bradley Hand</vt:lpstr>
      <vt:lpstr>Calibri</vt:lpstr>
      <vt:lpstr>Office Theme</vt:lpstr>
      <vt:lpstr>Exquisite DNA and Computers</vt:lpstr>
      <vt:lpstr>PowerPoint Presentation</vt:lpstr>
      <vt:lpstr>PowerPoint Presentation</vt:lpstr>
      <vt:lpstr>PowerPoint Presentation</vt:lpstr>
      <vt:lpstr>PowerPoint Presentation</vt:lpstr>
      <vt:lpstr>Some Astronomical (BIG) Numbers</vt:lpstr>
      <vt:lpstr>PowerPoint Presentation</vt:lpstr>
      <vt:lpstr>Comparing the Humongous With the Itsy-Bitsy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DNA—Finally!</vt:lpstr>
      <vt:lpstr>Where is DNA Found?</vt:lpstr>
      <vt:lpstr>PowerPoint Presentation</vt:lpstr>
      <vt:lpstr>PowerPoint Presentation</vt:lpstr>
      <vt:lpstr>PowerPoint Presentation</vt:lpstr>
      <vt:lpstr>PowerPoint Presentation</vt:lpstr>
      <vt:lpstr>DNA Is a HUGE Molecule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DNA—A Spiral Double Helix</vt:lpstr>
      <vt:lpstr>PowerPoint Presentation</vt:lpstr>
      <vt:lpstr>PowerPoint Presentation</vt:lpstr>
      <vt:lpstr>PowerPoint Presentation</vt:lpstr>
      <vt:lpstr>Has Any Binary Data Been Stored in Synthetic DNA?</vt:lpstr>
      <vt:lpstr>How Much Digital Stuff Can Be Stored in DNA?</vt:lpstr>
      <vt:lpstr>PowerPoint Presentation</vt:lpstr>
      <vt:lpstr>PowerPoint Presentation</vt:lpstr>
      <vt:lpstr>Encoding Data Into DNA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 Technologies Perpetually 10 to 20 Years Away…</vt:lpstr>
      <vt:lpstr>Four Technologies Perpetually 10 to 20 Years Away…</vt:lpstr>
      <vt:lpstr>Four Technologies Perpetually 10 to 20 Years Away…</vt:lpstr>
      <vt:lpstr>Four Technologies Perpetually 10 to 20 Years Away…</vt:lpstr>
      <vt:lpstr>PowerPoint Presentation</vt:lpstr>
      <vt:lpstr>Travelling Salesman Problem*</vt:lpstr>
      <vt:lpstr>How Many Routes?</vt:lpstr>
      <vt:lpstr>Adleman’s DNA Computer Experiment</vt:lpstr>
      <vt:lpstr>Who is Doing Research on DNA Storage &amp; Computing?</vt:lpstr>
      <vt:lpstr>Thanks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DNA—An Exquisite Wonder of Nature</dc:title>
  <dc:creator>Lorrin garson</dc:creator>
  <cp:lastModifiedBy>Lorrin garson</cp:lastModifiedBy>
  <cp:revision>484</cp:revision>
  <dcterms:created xsi:type="dcterms:W3CDTF">2020-07-21T18:36:37Z</dcterms:created>
  <dcterms:modified xsi:type="dcterms:W3CDTF">2020-09-16T17:15:57Z</dcterms:modified>
</cp:coreProperties>
</file>